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5"/>
  </p:notesMasterIdLst>
  <p:sldIdLst>
    <p:sldId id="256" r:id="rId2"/>
    <p:sldId id="257" r:id="rId3"/>
    <p:sldId id="312" r:id="rId4"/>
    <p:sldId id="313" r:id="rId5"/>
    <p:sldId id="311" r:id="rId6"/>
    <p:sldId id="314" r:id="rId7"/>
    <p:sldId id="315" r:id="rId8"/>
    <p:sldId id="316" r:id="rId9"/>
    <p:sldId id="318" r:id="rId10"/>
    <p:sldId id="310" r:id="rId11"/>
    <p:sldId id="319" r:id="rId12"/>
    <p:sldId id="328" r:id="rId13"/>
    <p:sldId id="321" r:id="rId14"/>
    <p:sldId id="325" r:id="rId15"/>
    <p:sldId id="324" r:id="rId16"/>
    <p:sldId id="343" r:id="rId17"/>
    <p:sldId id="345" r:id="rId18"/>
    <p:sldId id="350" r:id="rId19"/>
    <p:sldId id="327" r:id="rId20"/>
    <p:sldId id="329" r:id="rId21"/>
    <p:sldId id="332" r:id="rId22"/>
    <p:sldId id="331" r:id="rId23"/>
    <p:sldId id="333" r:id="rId24"/>
    <p:sldId id="334" r:id="rId25"/>
    <p:sldId id="330" r:id="rId26"/>
    <p:sldId id="336" r:id="rId27"/>
    <p:sldId id="337" r:id="rId28"/>
    <p:sldId id="335" r:id="rId29"/>
    <p:sldId id="346" r:id="rId30"/>
    <p:sldId id="348" r:id="rId31"/>
    <p:sldId id="349" r:id="rId32"/>
    <p:sldId id="340" r:id="rId33"/>
    <p:sldId id="338" r:id="rId34"/>
  </p:sldIdLst>
  <p:sldSz cx="9144000" cy="6858000" type="screen4x3"/>
  <p:notesSz cx="6797675" cy="99266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C334"/>
    <a:srgbClr val="CD1C0B"/>
    <a:srgbClr val="CD59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8" autoAdjust="0"/>
    <p:restoredTop sz="96405" autoAdjust="0"/>
  </p:normalViewPr>
  <p:slideViewPr>
    <p:cSldViewPr snapToGrid="0" snapToObjects="1">
      <p:cViewPr varScale="1">
        <p:scale>
          <a:sx n="126" d="100"/>
          <a:sy n="126" d="100"/>
        </p:scale>
        <p:origin x="1920"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7FB305D-75A1-A442-82DE-8DE74EB88BD7}" type="datetimeFigureOut">
              <a:rPr kumimoji="1" lang="ja-JP" altLang="en-US" smtClean="0"/>
              <a:t>2019/7/28</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413B54E-8902-B544-8D0F-790190460A79}" type="slidenum">
              <a:rPr kumimoji="1" lang="ja-JP" altLang="en-US" smtClean="0"/>
              <a:t>‹#›</a:t>
            </a:fld>
            <a:endParaRPr kumimoji="1" lang="ja-JP" altLang="en-US"/>
          </a:p>
        </p:txBody>
      </p:sp>
    </p:spTree>
    <p:extLst>
      <p:ext uri="{BB962C8B-B14F-4D97-AF65-F5344CB8AC3E}">
        <p14:creationId xmlns:p14="http://schemas.microsoft.com/office/powerpoint/2010/main" val="210217541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臨床検体を用いた病態の解明に迫る</a:t>
            </a:r>
            <a:endParaRPr kumimoji="1" lang="en-US" altLang="ja-JP" dirty="0"/>
          </a:p>
          <a:p>
            <a:endParaRPr kumimoji="1" lang="en-US" altLang="ja-JP" dirty="0"/>
          </a:p>
          <a:p>
            <a:r>
              <a:rPr kumimoji="1" lang="en-US" altLang="ja-JP" dirty="0"/>
              <a:t>SLE</a:t>
            </a:r>
            <a:r>
              <a:rPr kumimoji="1" lang="ja-JP" altLang="en-US" dirty="0"/>
              <a:t>の病態（</a:t>
            </a:r>
            <a:r>
              <a:rPr kumimoji="1" lang="en-US" altLang="ja-JP" dirty="0"/>
              <a:t>DC</a:t>
            </a:r>
            <a:r>
              <a:rPr kumimoji="1" lang="ja-JP" altLang="en-US" dirty="0"/>
              <a:t>からサイトカイン）について</a:t>
            </a:r>
            <a:r>
              <a:rPr kumimoji="1" lang="en-US" altLang="ja-JP" dirty="0"/>
              <a:t>⇒SLE</a:t>
            </a:r>
            <a:r>
              <a:rPr kumimoji="1" lang="ja-JP" altLang="en-US" dirty="0"/>
              <a:t>の活動性マーカーとしての単球</a:t>
            </a:r>
            <a:r>
              <a:rPr kumimoji="1" lang="en-US" altLang="ja-JP" dirty="0"/>
              <a:t>CD64</a:t>
            </a:r>
            <a:r>
              <a:rPr kumimoji="1" lang="ja-JP" altLang="en-US" dirty="0"/>
              <a:t>の有用性</a:t>
            </a:r>
            <a:r>
              <a:rPr kumimoji="1" lang="en-US" altLang="ja-JP" dirty="0"/>
              <a:t>⇒</a:t>
            </a:r>
            <a:r>
              <a:rPr kumimoji="1" lang="ja-JP" altLang="en-US" dirty="0"/>
              <a:t>数例の症例提示</a:t>
            </a:r>
            <a:endParaRPr kumimoji="1" lang="en-US" altLang="ja-JP" dirty="0"/>
          </a:p>
          <a:p>
            <a:endParaRPr kumimoji="1" lang="en-US" altLang="ja-JP" dirty="0"/>
          </a:p>
          <a:p>
            <a:r>
              <a:rPr kumimoji="1" lang="ja-JP" altLang="en-US" dirty="0"/>
              <a:t>まず、マーカーとしての有用性を示すこと。</a:t>
            </a:r>
            <a:endParaRPr kumimoji="1" lang="en-US" altLang="ja-JP" dirty="0"/>
          </a:p>
          <a:p>
            <a:endParaRPr kumimoji="1" lang="en-US" altLang="ja-JP" dirty="0"/>
          </a:p>
          <a:p>
            <a:r>
              <a:rPr kumimoji="1" lang="ja-JP" altLang="en-US" dirty="0"/>
              <a:t>病態の解明とするなら単球がどのていど臓器病変に寄与しているかを見るしかない？</a:t>
            </a:r>
            <a:endParaRPr kumimoji="1" lang="en-US" altLang="ja-JP" dirty="0"/>
          </a:p>
          <a:p>
            <a:r>
              <a:rPr kumimoji="1" lang="ja-JP" altLang="en-US" dirty="0"/>
              <a:t>その後、</a:t>
            </a:r>
            <a:r>
              <a:rPr kumimoji="1" lang="en-US" altLang="ja-JP" dirty="0"/>
              <a:t>CD64</a:t>
            </a:r>
            <a:r>
              <a:rPr kumimoji="1" lang="ja-JP" altLang="en-US" dirty="0"/>
              <a:t>が上がっている症例と上がっていない症例で臓器病変の違いなどを検討では？</a:t>
            </a:r>
            <a:endParaRPr kumimoji="1" lang="en-US" altLang="ja-JP" dirty="0"/>
          </a:p>
          <a:p>
            <a:r>
              <a:rPr kumimoji="1" lang="en-US" altLang="ja-JP" dirty="0"/>
              <a:t>→</a:t>
            </a:r>
            <a:r>
              <a:rPr kumimoji="1" lang="ja-JP" altLang="en-US" dirty="0"/>
              <a:t>現在の課題</a:t>
            </a:r>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a:t>
            </a:fld>
            <a:endParaRPr kumimoji="1" lang="ja-JP" altLang="en-US"/>
          </a:p>
        </p:txBody>
      </p:sp>
    </p:spTree>
    <p:extLst>
      <p:ext uri="{BB962C8B-B14F-4D97-AF65-F5344CB8AC3E}">
        <p14:creationId xmlns:p14="http://schemas.microsoft.com/office/powerpoint/2010/main" val="121704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10</a:t>
            </a:fld>
            <a:endParaRPr kumimoji="1" lang="ja-JP" altLang="en-US"/>
          </a:p>
        </p:txBody>
      </p:sp>
    </p:spTree>
    <p:extLst>
      <p:ext uri="{BB962C8B-B14F-4D97-AF65-F5344CB8AC3E}">
        <p14:creationId xmlns:p14="http://schemas.microsoft.com/office/powerpoint/2010/main" val="365656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11</a:t>
            </a:fld>
            <a:endParaRPr kumimoji="1" lang="ja-JP" altLang="en-US"/>
          </a:p>
        </p:txBody>
      </p:sp>
    </p:spTree>
    <p:extLst>
      <p:ext uri="{BB962C8B-B14F-4D97-AF65-F5344CB8AC3E}">
        <p14:creationId xmlns:p14="http://schemas.microsoft.com/office/powerpoint/2010/main" val="3710989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12</a:t>
            </a:fld>
            <a:endParaRPr kumimoji="1" lang="ja-JP" altLang="en-US"/>
          </a:p>
        </p:txBody>
      </p:sp>
    </p:spTree>
    <p:extLst>
      <p:ext uri="{BB962C8B-B14F-4D97-AF65-F5344CB8AC3E}">
        <p14:creationId xmlns:p14="http://schemas.microsoft.com/office/powerpoint/2010/main" val="1496435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16</a:t>
            </a:fld>
            <a:endParaRPr kumimoji="1" lang="ja-JP" altLang="en-US"/>
          </a:p>
        </p:txBody>
      </p:sp>
    </p:spTree>
    <p:extLst>
      <p:ext uri="{BB962C8B-B14F-4D97-AF65-F5344CB8AC3E}">
        <p14:creationId xmlns:p14="http://schemas.microsoft.com/office/powerpoint/2010/main" val="377497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17</a:t>
            </a:fld>
            <a:endParaRPr kumimoji="1" lang="ja-JP" altLang="en-US"/>
          </a:p>
        </p:txBody>
      </p:sp>
    </p:spTree>
    <p:extLst>
      <p:ext uri="{BB962C8B-B14F-4D97-AF65-F5344CB8AC3E}">
        <p14:creationId xmlns:p14="http://schemas.microsoft.com/office/powerpoint/2010/main" val="266968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18</a:t>
            </a:fld>
            <a:endParaRPr kumimoji="1" lang="ja-JP" altLang="en-US"/>
          </a:p>
        </p:txBody>
      </p:sp>
    </p:spTree>
    <p:extLst>
      <p:ext uri="{BB962C8B-B14F-4D97-AF65-F5344CB8AC3E}">
        <p14:creationId xmlns:p14="http://schemas.microsoft.com/office/powerpoint/2010/main" val="2392513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19</a:t>
            </a:fld>
            <a:endParaRPr kumimoji="1" lang="ja-JP" altLang="en-US"/>
          </a:p>
        </p:txBody>
      </p:sp>
    </p:spTree>
    <p:extLst>
      <p:ext uri="{BB962C8B-B14F-4D97-AF65-F5344CB8AC3E}">
        <p14:creationId xmlns:p14="http://schemas.microsoft.com/office/powerpoint/2010/main" val="1923769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20</a:t>
            </a:fld>
            <a:endParaRPr kumimoji="1" lang="ja-JP" altLang="en-US"/>
          </a:p>
        </p:txBody>
      </p:sp>
    </p:spTree>
    <p:extLst>
      <p:ext uri="{BB962C8B-B14F-4D97-AF65-F5344CB8AC3E}">
        <p14:creationId xmlns:p14="http://schemas.microsoft.com/office/powerpoint/2010/main" val="339501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21</a:t>
            </a:fld>
            <a:endParaRPr kumimoji="1" lang="ja-JP" altLang="en-US"/>
          </a:p>
        </p:txBody>
      </p:sp>
    </p:spTree>
    <p:extLst>
      <p:ext uri="{BB962C8B-B14F-4D97-AF65-F5344CB8AC3E}">
        <p14:creationId xmlns:p14="http://schemas.microsoft.com/office/powerpoint/2010/main" val="1831962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22</a:t>
            </a:fld>
            <a:endParaRPr kumimoji="1" lang="ja-JP" altLang="en-US"/>
          </a:p>
        </p:txBody>
      </p:sp>
    </p:spTree>
    <p:extLst>
      <p:ext uri="{BB962C8B-B14F-4D97-AF65-F5344CB8AC3E}">
        <p14:creationId xmlns:p14="http://schemas.microsoft.com/office/powerpoint/2010/main" val="248030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2</a:t>
            </a:fld>
            <a:endParaRPr kumimoji="1" lang="ja-JP" altLang="en-US"/>
          </a:p>
        </p:txBody>
      </p:sp>
    </p:spTree>
    <p:extLst>
      <p:ext uri="{BB962C8B-B14F-4D97-AF65-F5344CB8AC3E}">
        <p14:creationId xmlns:p14="http://schemas.microsoft.com/office/powerpoint/2010/main" val="3792606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23</a:t>
            </a:fld>
            <a:endParaRPr kumimoji="1" lang="ja-JP" altLang="en-US"/>
          </a:p>
        </p:txBody>
      </p:sp>
    </p:spTree>
    <p:extLst>
      <p:ext uri="{BB962C8B-B14F-4D97-AF65-F5344CB8AC3E}">
        <p14:creationId xmlns:p14="http://schemas.microsoft.com/office/powerpoint/2010/main" val="28897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24</a:t>
            </a:fld>
            <a:endParaRPr kumimoji="1" lang="ja-JP" altLang="en-US"/>
          </a:p>
        </p:txBody>
      </p:sp>
    </p:spTree>
    <p:extLst>
      <p:ext uri="{BB962C8B-B14F-4D97-AF65-F5344CB8AC3E}">
        <p14:creationId xmlns:p14="http://schemas.microsoft.com/office/powerpoint/2010/main" val="736621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29</a:t>
            </a:fld>
            <a:endParaRPr kumimoji="1" lang="ja-JP" altLang="en-US"/>
          </a:p>
        </p:txBody>
      </p:sp>
    </p:spTree>
    <p:extLst>
      <p:ext uri="{BB962C8B-B14F-4D97-AF65-F5344CB8AC3E}">
        <p14:creationId xmlns:p14="http://schemas.microsoft.com/office/powerpoint/2010/main" val="2588179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30</a:t>
            </a:fld>
            <a:endParaRPr kumimoji="1" lang="ja-JP" altLang="en-US"/>
          </a:p>
        </p:txBody>
      </p:sp>
    </p:spTree>
    <p:extLst>
      <p:ext uri="{BB962C8B-B14F-4D97-AF65-F5344CB8AC3E}">
        <p14:creationId xmlns:p14="http://schemas.microsoft.com/office/powerpoint/2010/main" val="365545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31</a:t>
            </a:fld>
            <a:endParaRPr kumimoji="1" lang="ja-JP" altLang="en-US"/>
          </a:p>
        </p:txBody>
      </p:sp>
    </p:spTree>
    <p:extLst>
      <p:ext uri="{BB962C8B-B14F-4D97-AF65-F5344CB8AC3E}">
        <p14:creationId xmlns:p14="http://schemas.microsoft.com/office/powerpoint/2010/main" val="671947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32</a:t>
            </a:fld>
            <a:endParaRPr kumimoji="1" lang="ja-JP" altLang="en-US"/>
          </a:p>
        </p:txBody>
      </p:sp>
    </p:spTree>
    <p:extLst>
      <p:ext uri="{BB962C8B-B14F-4D97-AF65-F5344CB8AC3E}">
        <p14:creationId xmlns:p14="http://schemas.microsoft.com/office/powerpoint/2010/main" val="1826315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33</a:t>
            </a:fld>
            <a:endParaRPr kumimoji="1" lang="ja-JP" altLang="en-US"/>
          </a:p>
        </p:txBody>
      </p:sp>
    </p:spTree>
    <p:extLst>
      <p:ext uri="{BB962C8B-B14F-4D97-AF65-F5344CB8AC3E}">
        <p14:creationId xmlns:p14="http://schemas.microsoft.com/office/powerpoint/2010/main" val="25907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3</a:t>
            </a:fld>
            <a:endParaRPr kumimoji="1" lang="ja-JP" altLang="en-US"/>
          </a:p>
        </p:txBody>
      </p:sp>
    </p:spTree>
    <p:extLst>
      <p:ext uri="{BB962C8B-B14F-4D97-AF65-F5344CB8AC3E}">
        <p14:creationId xmlns:p14="http://schemas.microsoft.com/office/powerpoint/2010/main" val="301245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4</a:t>
            </a:fld>
            <a:endParaRPr kumimoji="1" lang="ja-JP" altLang="en-US"/>
          </a:p>
        </p:txBody>
      </p:sp>
    </p:spTree>
    <p:extLst>
      <p:ext uri="{BB962C8B-B14F-4D97-AF65-F5344CB8AC3E}">
        <p14:creationId xmlns:p14="http://schemas.microsoft.com/office/powerpoint/2010/main" val="230918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5</a:t>
            </a:fld>
            <a:endParaRPr kumimoji="1" lang="ja-JP" altLang="en-US"/>
          </a:p>
        </p:txBody>
      </p:sp>
    </p:spTree>
    <p:extLst>
      <p:ext uri="{BB962C8B-B14F-4D97-AF65-F5344CB8AC3E}">
        <p14:creationId xmlns:p14="http://schemas.microsoft.com/office/powerpoint/2010/main" val="201664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6</a:t>
            </a:fld>
            <a:endParaRPr kumimoji="1" lang="ja-JP" altLang="en-US"/>
          </a:p>
        </p:txBody>
      </p:sp>
    </p:spTree>
    <p:extLst>
      <p:ext uri="{BB962C8B-B14F-4D97-AF65-F5344CB8AC3E}">
        <p14:creationId xmlns:p14="http://schemas.microsoft.com/office/powerpoint/2010/main" val="67906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7</a:t>
            </a:fld>
            <a:endParaRPr kumimoji="1" lang="ja-JP" altLang="en-US"/>
          </a:p>
        </p:txBody>
      </p:sp>
    </p:spTree>
    <p:extLst>
      <p:ext uri="{BB962C8B-B14F-4D97-AF65-F5344CB8AC3E}">
        <p14:creationId xmlns:p14="http://schemas.microsoft.com/office/powerpoint/2010/main" val="1195597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8</a:t>
            </a:fld>
            <a:endParaRPr kumimoji="1" lang="ja-JP" altLang="en-US"/>
          </a:p>
        </p:txBody>
      </p:sp>
    </p:spTree>
    <p:extLst>
      <p:ext uri="{BB962C8B-B14F-4D97-AF65-F5344CB8AC3E}">
        <p14:creationId xmlns:p14="http://schemas.microsoft.com/office/powerpoint/2010/main" val="150164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3B54E-8902-B544-8D0F-790190460A79}" type="slidenum">
              <a:rPr kumimoji="1" lang="ja-JP" altLang="en-US" smtClean="0"/>
              <a:t>9</a:t>
            </a:fld>
            <a:endParaRPr kumimoji="1" lang="ja-JP" altLang="en-US"/>
          </a:p>
        </p:txBody>
      </p:sp>
    </p:spTree>
    <p:extLst>
      <p:ext uri="{BB962C8B-B14F-4D97-AF65-F5344CB8AC3E}">
        <p14:creationId xmlns:p14="http://schemas.microsoft.com/office/powerpoint/2010/main" val="96736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418486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74608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3233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294878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3814317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352403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3508497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335238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14633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294531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D05E12C-2C0F-AD4C-BFFB-59943C32EF26}" type="datetimeFigureOut">
              <a:rPr kumimoji="1" lang="ja-JP" altLang="en-US" smtClean="0"/>
              <a:t>2019/7/28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170965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5E12C-2C0F-AD4C-BFFB-59943C32EF26}" type="datetimeFigureOut">
              <a:rPr kumimoji="1" lang="ja-JP" altLang="en-US" smtClean="0"/>
              <a:t>2019/7/28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4D95A-A3FC-784D-86AC-7C0A98D18819}" type="slidenum">
              <a:rPr kumimoji="1" lang="ja-JP" altLang="en-US" smtClean="0"/>
              <a:t>‹#›</a:t>
            </a:fld>
            <a:endParaRPr kumimoji="1" lang="ja-JP" altLang="en-US"/>
          </a:p>
        </p:txBody>
      </p:sp>
    </p:spTree>
    <p:extLst>
      <p:ext uri="{BB962C8B-B14F-4D97-AF65-F5344CB8AC3E}">
        <p14:creationId xmlns:p14="http://schemas.microsoft.com/office/powerpoint/2010/main" val="3664866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image" Target="../media/image16.tif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形グループ 11"/>
          <p:cNvGrpSpPr/>
          <p:nvPr/>
        </p:nvGrpSpPr>
        <p:grpSpPr>
          <a:xfrm>
            <a:off x="468506" y="275603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サブタイトル 2"/>
          <p:cNvSpPr txBox="1">
            <a:spLocks/>
          </p:cNvSpPr>
          <p:nvPr/>
        </p:nvSpPr>
        <p:spPr>
          <a:xfrm>
            <a:off x="377044" y="1698172"/>
            <a:ext cx="8389912" cy="117054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高齢者の肺炎</a:t>
            </a:r>
            <a:endParaRPr lang="en-US" altLang="ja-JP" sz="2800" dirty="0">
              <a:solidFill>
                <a:srgbClr val="CD1C0B"/>
              </a:solidFill>
              <a:latin typeface="+mj-lt"/>
              <a:ea typeface="HGPｺﾞｼｯｸE" panose="020B0900000000000000" pitchFamily="50" charset="-128"/>
              <a:cs typeface="ヒラギノ角ゴ Pro W6"/>
            </a:endParaRPr>
          </a:p>
          <a:p>
            <a:r>
              <a:rPr lang="en-US" altLang="ja-JP" sz="2800" dirty="0">
                <a:solidFill>
                  <a:srgbClr val="CD1C0B"/>
                </a:solidFill>
                <a:latin typeface="+mj-lt"/>
                <a:ea typeface="HGPｺﾞｼｯｸE" panose="020B0900000000000000" pitchFamily="50" charset="-128"/>
                <a:cs typeface="ヒラギノ角ゴ Pro W6"/>
              </a:rPr>
              <a:t>〜</a:t>
            </a:r>
            <a:r>
              <a:rPr lang="ja-JP" altLang="en-US" sz="2800">
                <a:solidFill>
                  <a:srgbClr val="CD1C0B"/>
                </a:solidFill>
                <a:latin typeface="+mj-lt"/>
                <a:ea typeface="HGPｺﾞｼｯｸE" panose="020B0900000000000000" pitchFamily="50" charset="-128"/>
                <a:cs typeface="ヒラギノ角ゴ Pro W6"/>
              </a:rPr>
              <a:t>成人肺炎診療ガイドライン</a:t>
            </a:r>
            <a:r>
              <a:rPr lang="en-US" altLang="ja-JP" sz="2800" dirty="0">
                <a:solidFill>
                  <a:srgbClr val="CD1C0B"/>
                </a:solidFill>
                <a:latin typeface="+mj-lt"/>
                <a:ea typeface="HGPｺﾞｼｯｸE" panose="020B0900000000000000" pitchFamily="50" charset="-128"/>
                <a:cs typeface="ヒラギノ角ゴ Pro W6"/>
              </a:rPr>
              <a:t>2017</a:t>
            </a:r>
            <a:r>
              <a:rPr lang="ja-JP" altLang="en-US" sz="2800">
                <a:solidFill>
                  <a:srgbClr val="CD1C0B"/>
                </a:solidFill>
                <a:latin typeface="+mj-lt"/>
                <a:ea typeface="HGPｺﾞｼｯｸE" panose="020B0900000000000000" pitchFamily="50" charset="-128"/>
                <a:cs typeface="ヒラギノ角ゴ Pro W6"/>
              </a:rPr>
              <a:t>を踏まえて</a:t>
            </a:r>
            <a:r>
              <a:rPr lang="en-US" altLang="ja-JP" sz="2800" dirty="0">
                <a:solidFill>
                  <a:srgbClr val="CD1C0B"/>
                </a:solidFill>
                <a:latin typeface="+mj-lt"/>
                <a:ea typeface="HGPｺﾞｼｯｸE" panose="020B0900000000000000" pitchFamily="50" charset="-128"/>
                <a:cs typeface="ヒラギノ角ゴ Pro W6"/>
              </a:rPr>
              <a:t>〜</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sp>
        <p:nvSpPr>
          <p:cNvPr id="4" name="正方形/長方形 3"/>
          <p:cNvSpPr/>
          <p:nvPr/>
        </p:nvSpPr>
        <p:spPr>
          <a:xfrm>
            <a:off x="6583680" y="5793087"/>
            <a:ext cx="2388720" cy="892552"/>
          </a:xfrm>
          <a:prstGeom prst="rect">
            <a:avLst/>
          </a:prstGeom>
        </p:spPr>
        <p:txBody>
          <a:bodyPr wrap="square">
            <a:spAutoFit/>
          </a:bodyPr>
          <a:lstStyle/>
          <a:p>
            <a:r>
              <a:rPr lang="ja-JP" altLang="en-US" sz="1600"/>
              <a:t>関西のとある病院</a:t>
            </a:r>
            <a:endParaRPr lang="en-US" altLang="ja-JP" sz="1600" dirty="0"/>
          </a:p>
          <a:p>
            <a:r>
              <a:rPr lang="ja-JP" altLang="en-US" sz="1600"/>
              <a:t>何とか内科</a:t>
            </a:r>
            <a:endParaRPr lang="en-US" altLang="ja-JP" sz="1600" dirty="0"/>
          </a:p>
          <a:p>
            <a:r>
              <a:rPr lang="ja-JP" altLang="en-US" sz="2000"/>
              <a:t>いしたん</a:t>
            </a:r>
            <a:endParaRPr lang="ja-JP" altLang="en-US" sz="2000" dirty="0"/>
          </a:p>
        </p:txBody>
      </p:sp>
      <p:sp>
        <p:nvSpPr>
          <p:cNvPr id="11" name="正方形/長方形 10">
            <a:extLst>
              <a:ext uri="{FF2B5EF4-FFF2-40B4-BE49-F238E27FC236}">
                <a16:creationId xmlns:a16="http://schemas.microsoft.com/office/drawing/2014/main" id="{E2D49BAB-D987-7E4B-88B7-7E033730B498}"/>
              </a:ext>
            </a:extLst>
          </p:cNvPr>
          <p:cNvSpPr/>
          <p:nvPr/>
        </p:nvSpPr>
        <p:spPr>
          <a:xfrm>
            <a:off x="3325772" y="3251109"/>
            <a:ext cx="3075027" cy="1323439"/>
          </a:xfrm>
          <a:prstGeom prst="rect">
            <a:avLst/>
          </a:prstGeom>
        </p:spPr>
        <p:txBody>
          <a:bodyPr wrap="square">
            <a:spAutoFit/>
          </a:bodyPr>
          <a:lstStyle/>
          <a:p>
            <a:r>
              <a:rPr lang="en-US" altLang="ja-JP" sz="2000" dirty="0"/>
              <a:t>Table of contents</a:t>
            </a:r>
          </a:p>
          <a:p>
            <a:r>
              <a:rPr lang="en-US" altLang="ja-JP" sz="2000" dirty="0"/>
              <a:t>1</a:t>
            </a:r>
            <a:r>
              <a:rPr lang="ja-JP" altLang="en-US" sz="2000"/>
              <a:t>：肺炎の診断</a:t>
            </a:r>
            <a:endParaRPr lang="en-US" altLang="ja-JP" sz="2000" dirty="0"/>
          </a:p>
          <a:p>
            <a:r>
              <a:rPr lang="en-US" altLang="ja-JP" sz="2000" dirty="0"/>
              <a:t>2</a:t>
            </a:r>
            <a:r>
              <a:rPr lang="ja-JP" altLang="en-US" sz="2000"/>
              <a:t>：肺炎の分類と初期治療</a:t>
            </a:r>
            <a:endParaRPr lang="en-US" altLang="ja-JP" sz="2000" dirty="0"/>
          </a:p>
          <a:p>
            <a:r>
              <a:rPr lang="en-US" altLang="ja-JP" sz="2000" dirty="0"/>
              <a:t>3</a:t>
            </a:r>
            <a:r>
              <a:rPr lang="ja-JP" altLang="en-US" sz="2000"/>
              <a:t>：肺炎の予防</a:t>
            </a:r>
            <a:endParaRPr lang="en-US" altLang="ja-JP" sz="2000" dirty="0"/>
          </a:p>
        </p:txBody>
      </p:sp>
    </p:spTree>
    <p:extLst>
      <p:ext uri="{BB962C8B-B14F-4D97-AF65-F5344CB8AC3E}">
        <p14:creationId xmlns:p14="http://schemas.microsoft.com/office/powerpoint/2010/main" val="16807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サブタイトル 2"/>
          <p:cNvSpPr txBox="1">
            <a:spLocks/>
          </p:cNvSpPr>
          <p:nvPr/>
        </p:nvSpPr>
        <p:spPr>
          <a:xfrm>
            <a:off x="539663" y="571582"/>
            <a:ext cx="8064675" cy="495701"/>
          </a:xfrm>
          <a:prstGeom prst="rect">
            <a:avLst/>
          </a:prstGeom>
        </p:spPr>
        <p:txBody>
          <a:bodyPr vert="horz" lIns="91440" tIns="45720" rIns="91440" bIns="45720" rtlCol="0">
            <a:noAutofit/>
          </a:bodyPr>
          <a:lstStyle>
            <a:defPPr>
              <a:defRPr lang="ja-JP"/>
            </a:defPPr>
            <a:lvl1pPr indent="0">
              <a:spcBef>
                <a:spcPct val="20000"/>
              </a:spcBef>
              <a:buFont typeface="Arial"/>
              <a:buNone/>
              <a:defRPr sz="2400">
                <a:solidFill>
                  <a:srgbClr val="CD1C0B"/>
                </a:solidFill>
                <a:latin typeface="HGPｺﾞｼｯｸE" panose="020B0900000000000000" pitchFamily="50" charset="-128"/>
                <a:ea typeface="HGPｺﾞｼｯｸE" panose="020B0900000000000000" pitchFamily="50" charset="-128"/>
                <a:cs typeface="ヒラギノ角ゴ Pro W6"/>
              </a:defRPr>
            </a:lvl1pPr>
            <a:lvl2pPr indent="0" algn="ctr">
              <a:spcBef>
                <a:spcPct val="20000"/>
              </a:spcBef>
              <a:buFont typeface="Arial"/>
              <a:buNone/>
              <a:defRPr sz="2800">
                <a:solidFill>
                  <a:schemeClr val="tx1">
                    <a:tint val="75000"/>
                  </a:schemeClr>
                </a:solidFill>
              </a:defRPr>
            </a:lvl2pPr>
            <a:lvl3pPr indent="0" algn="ctr">
              <a:spcBef>
                <a:spcPct val="20000"/>
              </a:spcBef>
              <a:buFont typeface="Arial"/>
              <a:buNone/>
              <a:defRPr sz="2400">
                <a:solidFill>
                  <a:schemeClr val="tx1">
                    <a:tint val="75000"/>
                  </a:schemeClr>
                </a:solidFill>
              </a:defRPr>
            </a:lvl3pPr>
            <a:lvl4pPr indent="0" algn="ctr">
              <a:spcBef>
                <a:spcPct val="20000"/>
              </a:spcBef>
              <a:buFont typeface="Arial"/>
              <a:buNone/>
              <a:defRPr sz="2000">
                <a:solidFill>
                  <a:schemeClr val="tx1">
                    <a:tint val="75000"/>
                  </a:schemeClr>
                </a:solidFill>
              </a:defRPr>
            </a:lvl4pPr>
            <a:lvl5pPr indent="0" algn="ctr">
              <a:spcBef>
                <a:spcPct val="20000"/>
              </a:spcBef>
              <a:buFont typeface="Arial"/>
              <a:buNone/>
              <a:defRPr sz="2000">
                <a:solidFill>
                  <a:schemeClr val="tx1">
                    <a:tint val="75000"/>
                  </a:schemeClr>
                </a:solidFill>
              </a:defRPr>
            </a:lvl5pPr>
            <a:lvl6pPr indent="0" algn="ctr">
              <a:spcBef>
                <a:spcPct val="20000"/>
              </a:spcBef>
              <a:buFont typeface="Arial"/>
              <a:buNone/>
              <a:defRPr sz="2000">
                <a:solidFill>
                  <a:schemeClr val="tx1">
                    <a:tint val="75000"/>
                  </a:schemeClr>
                </a:solidFill>
              </a:defRPr>
            </a:lvl6pPr>
            <a:lvl7pPr indent="0" algn="ctr">
              <a:spcBef>
                <a:spcPct val="20000"/>
              </a:spcBef>
              <a:buFont typeface="Arial"/>
              <a:buNone/>
              <a:defRPr sz="2000">
                <a:solidFill>
                  <a:schemeClr val="tx1">
                    <a:tint val="75000"/>
                  </a:schemeClr>
                </a:solidFill>
              </a:defRPr>
            </a:lvl7pPr>
            <a:lvl8pPr indent="0" algn="ctr">
              <a:spcBef>
                <a:spcPct val="20000"/>
              </a:spcBef>
              <a:buFont typeface="Arial"/>
              <a:buNone/>
              <a:defRPr sz="2000">
                <a:solidFill>
                  <a:schemeClr val="tx1">
                    <a:tint val="75000"/>
                  </a:schemeClr>
                </a:solidFill>
              </a:defRPr>
            </a:lvl8pPr>
            <a:lvl9pPr indent="0" algn="ctr">
              <a:spcBef>
                <a:spcPct val="20000"/>
              </a:spcBef>
              <a:buFont typeface="Arial"/>
              <a:buNone/>
              <a:defRPr sz="2000">
                <a:solidFill>
                  <a:schemeClr val="tx1">
                    <a:tint val="75000"/>
                  </a:schemeClr>
                </a:solidFill>
              </a:defRPr>
            </a:lvl9pPr>
          </a:lstStyle>
          <a:p>
            <a:pPr algn="ctr"/>
            <a:r>
              <a:rPr lang="ja-JP" altLang="en-US" sz="2800">
                <a:latin typeface="+mj-lt"/>
              </a:rPr>
              <a:t>肺炎の分類</a:t>
            </a:r>
            <a:endParaRPr lang="ja-JP" altLang="en-US" sz="2800" dirty="0"/>
          </a:p>
        </p:txBody>
      </p:sp>
      <p:sp>
        <p:nvSpPr>
          <p:cNvPr id="13" name="正方形/長方形 12"/>
          <p:cNvSpPr/>
          <p:nvPr/>
        </p:nvSpPr>
        <p:spPr>
          <a:xfrm>
            <a:off x="561109" y="1402792"/>
            <a:ext cx="8021782" cy="3785652"/>
          </a:xfrm>
          <a:prstGeom prst="rect">
            <a:avLst/>
          </a:prstGeom>
        </p:spPr>
        <p:txBody>
          <a:bodyPr wrap="square">
            <a:spAutoFit/>
          </a:bodyPr>
          <a:lstStyle/>
          <a:p>
            <a:r>
              <a:rPr lang="ja-JP" altLang="en-US" sz="2000"/>
              <a:t>原因からの分類</a:t>
            </a:r>
            <a:endParaRPr lang="en-US" altLang="ja-JP" sz="2000" dirty="0"/>
          </a:p>
          <a:p>
            <a:r>
              <a:rPr lang="ja-JP" altLang="en-US" sz="2000"/>
              <a:t>　細菌性肺炎、真菌性肺炎、ウイルス性肺炎</a:t>
            </a:r>
            <a:endParaRPr lang="en-US" altLang="ja-JP" sz="2000" dirty="0"/>
          </a:p>
          <a:p>
            <a:r>
              <a:rPr lang="ja-JP" altLang="en-US" sz="2000"/>
              <a:t>　過敏性肺炎、放射線肺炎、好酸球性肺炎、薬剤性肺障害、閉塞性肺炎</a:t>
            </a:r>
            <a:endParaRPr lang="en-US" altLang="ja-JP" sz="2000" dirty="0"/>
          </a:p>
          <a:p>
            <a:r>
              <a:rPr lang="ja-JP" altLang="en-US" sz="2000"/>
              <a:t>　誤嚥性肺炎</a:t>
            </a:r>
          </a:p>
          <a:p>
            <a:endParaRPr lang="en-US" altLang="ja-JP" sz="2000" dirty="0"/>
          </a:p>
          <a:p>
            <a:r>
              <a:rPr lang="ja-JP" altLang="en-US" sz="2000"/>
              <a:t>肺炎の部位からの分類</a:t>
            </a:r>
            <a:endParaRPr lang="en-US" altLang="ja-JP" sz="2000" dirty="0"/>
          </a:p>
          <a:p>
            <a:r>
              <a:rPr lang="ja-JP" altLang="en-US" sz="2000"/>
              <a:t>　実質性肺炎、間質性肺炎</a:t>
            </a:r>
            <a:endParaRPr lang="en-US" altLang="ja-JP" sz="2000" dirty="0"/>
          </a:p>
          <a:p>
            <a:endParaRPr lang="en-US" altLang="ja-JP" sz="2000" dirty="0"/>
          </a:p>
          <a:p>
            <a:r>
              <a:rPr lang="ja-JP" altLang="en-US" sz="2000"/>
              <a:t>患者背景からの分類</a:t>
            </a:r>
            <a:endParaRPr lang="en-US" altLang="ja-JP" sz="2000" dirty="0"/>
          </a:p>
          <a:p>
            <a:r>
              <a:rPr lang="ja-JP" altLang="en-US" sz="2000"/>
              <a:t>　市中肺炎・</a:t>
            </a:r>
            <a:r>
              <a:rPr lang="en" altLang="ja-JP" sz="2000" dirty="0"/>
              <a:t>CAP</a:t>
            </a:r>
          </a:p>
          <a:p>
            <a:r>
              <a:rPr lang="ja-JP" altLang="en-US" sz="2000"/>
              <a:t>　医療・介護関連肺炎・</a:t>
            </a:r>
            <a:r>
              <a:rPr lang="en" altLang="ja-JP" sz="2000" dirty="0"/>
              <a:t>NHCAP</a:t>
            </a:r>
          </a:p>
          <a:p>
            <a:r>
              <a:rPr lang="ja-JP" altLang="en-US" sz="2000"/>
              <a:t>　院内肺炎・</a:t>
            </a:r>
            <a:r>
              <a:rPr lang="en-US" altLang="ja-JP" sz="2000" dirty="0"/>
              <a:t>HAP</a:t>
            </a:r>
          </a:p>
        </p:txBody>
      </p:sp>
    </p:spTree>
    <p:extLst>
      <p:ext uri="{BB962C8B-B14F-4D97-AF65-F5344CB8AC3E}">
        <p14:creationId xmlns:p14="http://schemas.microsoft.com/office/powerpoint/2010/main" val="2900460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374F23B-460D-F349-9BD3-E8496449112B}"/>
              </a:ext>
            </a:extLst>
          </p:cNvPr>
          <p:cNvGrpSpPr/>
          <p:nvPr/>
        </p:nvGrpSpPr>
        <p:grpSpPr>
          <a:xfrm>
            <a:off x="5253535" y="-281486"/>
            <a:ext cx="6325972" cy="8376429"/>
            <a:chOff x="5882185" y="-395786"/>
            <a:chExt cx="6325972" cy="8376429"/>
          </a:xfrm>
        </p:grpSpPr>
        <p:pic>
          <p:nvPicPr>
            <p:cNvPr id="10" name="Picture 1" descr="page4image1165919616">
              <a:extLst>
                <a:ext uri="{FF2B5EF4-FFF2-40B4-BE49-F238E27FC236}">
                  <a16:creationId xmlns:a16="http://schemas.microsoft.com/office/drawing/2014/main" id="{48768FF9-06A0-A94C-8520-A3DC5EE0E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877" y="-167759"/>
              <a:ext cx="6056245" cy="814840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06FCBCB2-0F25-5941-BA40-F4443EC79394}"/>
                </a:ext>
              </a:extLst>
            </p:cNvPr>
            <p:cNvSpPr/>
            <p:nvPr/>
          </p:nvSpPr>
          <p:spPr>
            <a:xfrm>
              <a:off x="5882185" y="-395786"/>
              <a:ext cx="6289937" cy="1992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C9051F4-6C14-6242-BAAA-2FF9180D3708}"/>
                </a:ext>
              </a:extLst>
            </p:cNvPr>
            <p:cNvSpPr/>
            <p:nvPr/>
          </p:nvSpPr>
          <p:spPr>
            <a:xfrm>
              <a:off x="9144000" y="571581"/>
              <a:ext cx="3064157" cy="7258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A93C982-5C1E-5C4D-8DA1-95F93B3A6417}"/>
                </a:ext>
              </a:extLst>
            </p:cNvPr>
            <p:cNvSpPr/>
            <p:nvPr/>
          </p:nvSpPr>
          <p:spPr>
            <a:xfrm>
              <a:off x="7813379" y="5966969"/>
              <a:ext cx="2100134" cy="15207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市中肺炎：</a:t>
            </a:r>
            <a:r>
              <a:rPr lang="en-US" altLang="ja-JP" sz="2800" dirty="0">
                <a:solidFill>
                  <a:srgbClr val="CD1C0B"/>
                </a:solidFill>
                <a:latin typeface="+mj-lt"/>
                <a:ea typeface="HGPｺﾞｼｯｸE" panose="020B0900000000000000" pitchFamily="50" charset="-128"/>
                <a:cs typeface="ヒラギノ角ゴ Pro W6"/>
              </a:rPr>
              <a:t>3</a:t>
            </a:r>
            <a:r>
              <a:rPr lang="ja-JP" altLang="en-US" sz="2800">
                <a:solidFill>
                  <a:srgbClr val="CD1C0B"/>
                </a:solidFill>
                <a:latin typeface="+mj-lt"/>
                <a:ea typeface="HGPｺﾞｼｯｸE" panose="020B0900000000000000" pitchFamily="50" charset="-128"/>
                <a:cs typeface="ヒラギノ角ゴ Pro W6"/>
              </a:rPr>
              <a:t>つのことを確認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4708981"/>
          </a:xfrm>
          <a:prstGeom prst="rect">
            <a:avLst/>
          </a:prstGeom>
        </p:spPr>
        <p:txBody>
          <a:bodyPr wrap="square">
            <a:spAutoFit/>
          </a:bodyPr>
          <a:lstStyle/>
          <a:p>
            <a:r>
              <a:rPr lang="ja-JP" altLang="en-US" sz="2000"/>
              <a:t>定義</a:t>
            </a:r>
            <a:endParaRPr lang="en-US" altLang="ja-JP" sz="2000" dirty="0"/>
          </a:p>
          <a:p>
            <a:r>
              <a:rPr lang="ja-JP" altLang="en-US" sz="2000"/>
              <a:t>　基礎疾患がない </a:t>
            </a:r>
            <a:r>
              <a:rPr lang="en-US" altLang="ja-JP" sz="2000" dirty="0"/>
              <a:t>or </a:t>
            </a:r>
            <a:r>
              <a:rPr lang="ja-JP" altLang="en-US" sz="2000"/>
              <a:t>あっても軽微</a:t>
            </a:r>
            <a:endParaRPr lang="en-US" altLang="ja-JP" sz="2000" dirty="0"/>
          </a:p>
          <a:p>
            <a:endParaRPr lang="en-US" altLang="ja-JP" sz="2000" dirty="0"/>
          </a:p>
          <a:p>
            <a:r>
              <a:rPr lang="en-US" altLang="ja-JP" sz="2000" dirty="0"/>
              <a:t>①</a:t>
            </a:r>
            <a:r>
              <a:rPr lang="ja-JP" altLang="en-US" sz="2000"/>
              <a:t>敗血症の有無の確認</a:t>
            </a:r>
            <a:endParaRPr lang="en-US" altLang="ja-JP" sz="2000" dirty="0"/>
          </a:p>
          <a:p>
            <a:r>
              <a:rPr lang="ja-JP" altLang="en-US" sz="2000"/>
              <a:t>　</a:t>
            </a:r>
            <a:r>
              <a:rPr lang="en-US" altLang="ja-JP" sz="2000" dirty="0" err="1"/>
              <a:t>qSOFA</a:t>
            </a:r>
            <a:endParaRPr lang="en-US" altLang="ja-JP" sz="2000" dirty="0"/>
          </a:p>
          <a:p>
            <a:r>
              <a:rPr lang="ja-JP" altLang="en-US" sz="2000"/>
              <a:t>　　意識レベルの変容</a:t>
            </a:r>
            <a:endParaRPr lang="en-US" altLang="ja-JP" sz="2000" dirty="0"/>
          </a:p>
          <a:p>
            <a:r>
              <a:rPr lang="ja-JP" altLang="en-US" sz="2000"/>
              <a:t>　　呼吸数≧</a:t>
            </a:r>
            <a:r>
              <a:rPr lang="en-US" altLang="ja-JP" sz="2000" dirty="0"/>
              <a:t>22</a:t>
            </a:r>
            <a:r>
              <a:rPr lang="ja-JP" altLang="en-US" sz="2000"/>
              <a:t>回</a:t>
            </a:r>
            <a:r>
              <a:rPr lang="en-US" altLang="ja-JP" sz="2000" dirty="0"/>
              <a:t>/</a:t>
            </a:r>
            <a:r>
              <a:rPr lang="ja-JP" altLang="en-US" sz="2000"/>
              <a:t>分</a:t>
            </a:r>
            <a:endParaRPr lang="en-US" altLang="ja-JP" sz="2000" dirty="0"/>
          </a:p>
          <a:p>
            <a:r>
              <a:rPr lang="ja-JP" altLang="en-US" sz="2000"/>
              <a:t>　　収縮期血圧≦</a:t>
            </a:r>
            <a:r>
              <a:rPr lang="en-US" altLang="ja-JP" sz="2000" dirty="0"/>
              <a:t>100 mmHg</a:t>
            </a:r>
          </a:p>
          <a:p>
            <a:endParaRPr lang="en-US" altLang="ja-JP" sz="2000" dirty="0"/>
          </a:p>
          <a:p>
            <a:r>
              <a:rPr lang="en-US" altLang="ja-JP" sz="2000" dirty="0"/>
              <a:t>②</a:t>
            </a:r>
            <a:r>
              <a:rPr lang="ja-JP" altLang="en-US" sz="2000"/>
              <a:t>重症度の確認（</a:t>
            </a:r>
            <a:r>
              <a:rPr lang="en-US" altLang="ja-JP" sz="2000" dirty="0"/>
              <a:t>A-DROP</a:t>
            </a:r>
            <a:r>
              <a:rPr lang="ja-JP" altLang="en-US" sz="2000"/>
              <a:t>）</a:t>
            </a:r>
            <a:endParaRPr lang="en-US" altLang="ja-JP" sz="2000" dirty="0"/>
          </a:p>
          <a:p>
            <a:r>
              <a:rPr lang="ja-JP" altLang="en-US" sz="2000"/>
              <a:t>　</a:t>
            </a:r>
            <a:r>
              <a:rPr lang="en-US" altLang="ja-JP" sz="2000" dirty="0"/>
              <a:t>Age</a:t>
            </a:r>
            <a:r>
              <a:rPr lang="ja-JP" altLang="en-US" sz="2000"/>
              <a:t>：男性≧</a:t>
            </a:r>
            <a:r>
              <a:rPr lang="en-US" altLang="ja-JP" sz="2000" dirty="0"/>
              <a:t>70</a:t>
            </a:r>
            <a:r>
              <a:rPr lang="ja-JP" altLang="en-US" sz="2000"/>
              <a:t>、女性≧</a:t>
            </a:r>
            <a:r>
              <a:rPr lang="en-US" altLang="ja-JP" sz="2000" dirty="0"/>
              <a:t>75</a:t>
            </a:r>
          </a:p>
          <a:p>
            <a:r>
              <a:rPr lang="ja-JP" altLang="en-US" sz="2000"/>
              <a:t>　</a:t>
            </a:r>
            <a:r>
              <a:rPr lang="en-US" altLang="ja-JP" sz="2000" dirty="0"/>
              <a:t>Dehydration</a:t>
            </a:r>
            <a:r>
              <a:rPr lang="ja-JP" altLang="en-US" sz="2000"/>
              <a:t>：</a:t>
            </a:r>
            <a:r>
              <a:rPr lang="en-US" altLang="ja-JP" sz="2000" dirty="0"/>
              <a:t>BUN≧21</a:t>
            </a:r>
            <a:r>
              <a:rPr lang="ja-JP" altLang="en-US" sz="2000"/>
              <a:t>、脱水所見あり</a:t>
            </a:r>
            <a:endParaRPr lang="en-US" altLang="ja-JP" sz="2000" dirty="0"/>
          </a:p>
          <a:p>
            <a:r>
              <a:rPr lang="ja-JP" altLang="en-US" sz="2000"/>
              <a:t>　</a:t>
            </a:r>
            <a:r>
              <a:rPr lang="en-US" altLang="ja-JP" sz="2000" dirty="0" err="1"/>
              <a:t>Respitration</a:t>
            </a:r>
            <a:r>
              <a:rPr lang="ja-JP" altLang="en-US" sz="2000"/>
              <a:t>：</a:t>
            </a:r>
            <a:r>
              <a:rPr lang="en-US" altLang="ja-JP" sz="2000" dirty="0"/>
              <a:t>SpO2≦90%</a:t>
            </a:r>
            <a:r>
              <a:rPr lang="ja-JP" altLang="en-US" sz="2000"/>
              <a:t>（</a:t>
            </a:r>
            <a:r>
              <a:rPr lang="en-US" altLang="ja-JP" sz="2000" dirty="0"/>
              <a:t>PaO2≦60 Torr</a:t>
            </a:r>
            <a:r>
              <a:rPr lang="ja-JP" altLang="en-US" sz="2000"/>
              <a:t>）</a:t>
            </a:r>
            <a:endParaRPr lang="en-US" altLang="ja-JP" sz="2000" dirty="0"/>
          </a:p>
          <a:p>
            <a:r>
              <a:rPr lang="ja-JP" altLang="en-US" sz="2000"/>
              <a:t>　</a:t>
            </a:r>
            <a:r>
              <a:rPr lang="en-US" altLang="ja-JP" sz="2000" dirty="0"/>
              <a:t>Orientation</a:t>
            </a:r>
            <a:r>
              <a:rPr lang="ja-JP" altLang="en-US" sz="2000"/>
              <a:t>：意識障害あり</a:t>
            </a:r>
            <a:endParaRPr lang="en-US" altLang="ja-JP" sz="2000" dirty="0"/>
          </a:p>
          <a:p>
            <a:r>
              <a:rPr lang="ja-JP" altLang="en-US" sz="2000"/>
              <a:t>　</a:t>
            </a:r>
            <a:r>
              <a:rPr lang="en-US" altLang="ja-JP" sz="2000" dirty="0"/>
              <a:t>Blood Pressure</a:t>
            </a:r>
            <a:r>
              <a:rPr lang="ja-JP" altLang="en-US" sz="2000"/>
              <a:t>：</a:t>
            </a:r>
            <a:r>
              <a:rPr lang="en-US" altLang="ja-JP" sz="2000" dirty="0"/>
              <a:t>sBP≦90 mmHg</a:t>
            </a:r>
          </a:p>
        </p:txBody>
      </p:sp>
    </p:spTree>
    <p:extLst>
      <p:ext uri="{BB962C8B-B14F-4D97-AF65-F5344CB8AC3E}">
        <p14:creationId xmlns:p14="http://schemas.microsoft.com/office/powerpoint/2010/main" val="269096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374F23B-460D-F349-9BD3-E8496449112B}"/>
              </a:ext>
            </a:extLst>
          </p:cNvPr>
          <p:cNvGrpSpPr/>
          <p:nvPr/>
        </p:nvGrpSpPr>
        <p:grpSpPr>
          <a:xfrm>
            <a:off x="5253535" y="-281486"/>
            <a:ext cx="6325972" cy="8376429"/>
            <a:chOff x="5882185" y="-395786"/>
            <a:chExt cx="6325972" cy="8376429"/>
          </a:xfrm>
        </p:grpSpPr>
        <p:pic>
          <p:nvPicPr>
            <p:cNvPr id="10" name="Picture 1" descr="page4image1165919616">
              <a:extLst>
                <a:ext uri="{FF2B5EF4-FFF2-40B4-BE49-F238E27FC236}">
                  <a16:creationId xmlns:a16="http://schemas.microsoft.com/office/drawing/2014/main" id="{48768FF9-06A0-A94C-8520-A3DC5EE0E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877" y="-167759"/>
              <a:ext cx="6056245" cy="814840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06FCBCB2-0F25-5941-BA40-F4443EC79394}"/>
                </a:ext>
              </a:extLst>
            </p:cNvPr>
            <p:cNvSpPr/>
            <p:nvPr/>
          </p:nvSpPr>
          <p:spPr>
            <a:xfrm>
              <a:off x="5882185" y="-395786"/>
              <a:ext cx="6289937" cy="1992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C9051F4-6C14-6242-BAAA-2FF9180D3708}"/>
                </a:ext>
              </a:extLst>
            </p:cNvPr>
            <p:cNvSpPr/>
            <p:nvPr/>
          </p:nvSpPr>
          <p:spPr>
            <a:xfrm>
              <a:off x="9144000" y="571581"/>
              <a:ext cx="3064157" cy="7258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A93C982-5C1E-5C4D-8DA1-95F93B3A6417}"/>
                </a:ext>
              </a:extLst>
            </p:cNvPr>
            <p:cNvSpPr/>
            <p:nvPr/>
          </p:nvSpPr>
          <p:spPr>
            <a:xfrm>
              <a:off x="7813379" y="5966969"/>
              <a:ext cx="2100134" cy="15207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市中肺炎：</a:t>
            </a:r>
            <a:r>
              <a:rPr lang="en-US" altLang="ja-JP" sz="2800" dirty="0">
                <a:solidFill>
                  <a:srgbClr val="CD1C0B"/>
                </a:solidFill>
                <a:latin typeface="+mj-lt"/>
                <a:ea typeface="HGPｺﾞｼｯｸE" panose="020B0900000000000000" pitchFamily="50" charset="-128"/>
                <a:cs typeface="ヒラギノ角ゴ Pro W6"/>
              </a:rPr>
              <a:t>3</a:t>
            </a:r>
            <a:r>
              <a:rPr lang="ja-JP" altLang="en-US" sz="2800">
                <a:solidFill>
                  <a:srgbClr val="CD1C0B"/>
                </a:solidFill>
                <a:latin typeface="+mj-lt"/>
                <a:ea typeface="HGPｺﾞｼｯｸE" panose="020B0900000000000000" pitchFamily="50" charset="-128"/>
                <a:cs typeface="ヒラギノ角ゴ Pro W6"/>
              </a:rPr>
              <a:t>つのことを確認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2862322"/>
          </a:xfrm>
          <a:prstGeom prst="rect">
            <a:avLst/>
          </a:prstGeom>
        </p:spPr>
        <p:txBody>
          <a:bodyPr wrap="square">
            <a:spAutoFit/>
          </a:bodyPr>
          <a:lstStyle/>
          <a:p>
            <a:r>
              <a:rPr lang="en-US" altLang="ja-JP" sz="2000" dirty="0"/>
              <a:t>③</a:t>
            </a:r>
            <a:r>
              <a:rPr lang="ja-JP" altLang="en-US" sz="2000"/>
              <a:t>非定型肺炎の可能性</a:t>
            </a:r>
            <a:endParaRPr lang="en-US" altLang="ja-JP" sz="2000" dirty="0"/>
          </a:p>
          <a:p>
            <a:r>
              <a:rPr lang="ja-JP" altLang="en-US" sz="2000"/>
              <a:t>　</a:t>
            </a:r>
            <a:r>
              <a:rPr lang="en-US" altLang="ja-JP" sz="2000" dirty="0"/>
              <a:t>60</a:t>
            </a:r>
            <a:r>
              <a:rPr lang="ja-JP" altLang="en-US" sz="2000"/>
              <a:t>歳未満</a:t>
            </a:r>
          </a:p>
          <a:p>
            <a:r>
              <a:rPr lang="ja-JP" altLang="en-US" sz="2000"/>
              <a:t>　基礎疾患がない、もしくは軽微</a:t>
            </a:r>
          </a:p>
          <a:p>
            <a:r>
              <a:rPr lang="ja-JP" altLang="en-US" sz="2000"/>
              <a:t>　頑固な咳</a:t>
            </a:r>
          </a:p>
          <a:p>
            <a:r>
              <a:rPr lang="ja-JP" altLang="en-US" sz="2000"/>
              <a:t>　聴診所見乏しい</a:t>
            </a:r>
          </a:p>
          <a:p>
            <a:r>
              <a:rPr lang="ja-JP" altLang="en-US" sz="2000"/>
              <a:t>　痰なし、迅速で原因菌が証明できない</a:t>
            </a:r>
          </a:p>
          <a:p>
            <a:r>
              <a:rPr lang="ja-JP" altLang="en-US" sz="2000"/>
              <a:t>　</a:t>
            </a:r>
            <a:r>
              <a:rPr lang="en" altLang="ja-JP" sz="2000" dirty="0"/>
              <a:t>WBC &lt; 10000 /mm3</a:t>
            </a:r>
          </a:p>
          <a:p>
            <a:r>
              <a:rPr lang="ja-JP" altLang="en" sz="2000"/>
              <a:t>　＞＞＞</a:t>
            </a:r>
            <a:endParaRPr lang="en" altLang="ja-JP" sz="2000" dirty="0"/>
          </a:p>
          <a:p>
            <a:r>
              <a:rPr lang="ja-JP" altLang="en" sz="2000"/>
              <a:t>　</a:t>
            </a:r>
            <a:r>
              <a:rPr lang="en" altLang="ja-JP" sz="2000" dirty="0"/>
              <a:t>4</a:t>
            </a:r>
            <a:r>
              <a:rPr lang="ja-JP" altLang="en-US" sz="2000"/>
              <a:t>つ以上で疑う（感度</a:t>
            </a:r>
            <a:r>
              <a:rPr lang="en-US" altLang="ja-JP" sz="2000" dirty="0"/>
              <a:t>78%</a:t>
            </a:r>
            <a:r>
              <a:rPr lang="ja-JP" altLang="en-US" sz="2000"/>
              <a:t>・特異度</a:t>
            </a:r>
            <a:r>
              <a:rPr lang="en-US" altLang="ja-JP" sz="2000" dirty="0"/>
              <a:t>93%</a:t>
            </a:r>
            <a:r>
              <a:rPr lang="ja-JP" altLang="en-US" sz="2000"/>
              <a:t>）</a:t>
            </a:r>
          </a:p>
        </p:txBody>
      </p:sp>
    </p:spTree>
    <p:extLst>
      <p:ext uri="{BB962C8B-B14F-4D97-AF65-F5344CB8AC3E}">
        <p14:creationId xmlns:p14="http://schemas.microsoft.com/office/powerpoint/2010/main" val="201299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D8CCCF5-4085-004D-ABAE-636AB3322A7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677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D8CCCF5-4085-004D-ABAE-636AB3322A76}"/>
              </a:ext>
            </a:extLst>
          </p:cNvPr>
          <p:cNvPicPr>
            <a:picLocks noChangeAspect="1"/>
          </p:cNvPicPr>
          <p:nvPr/>
        </p:nvPicPr>
        <p:blipFill>
          <a:blip r:embed="rId2"/>
          <a:stretch>
            <a:fillRect/>
          </a:stretch>
        </p:blipFill>
        <p:spPr>
          <a:xfrm>
            <a:off x="0" y="0"/>
            <a:ext cx="9144000" cy="6858000"/>
          </a:xfrm>
          <a:prstGeom prst="rect">
            <a:avLst/>
          </a:prstGeom>
        </p:spPr>
      </p:pic>
      <p:sp>
        <p:nvSpPr>
          <p:cNvPr id="4" name="角丸四角形 3">
            <a:extLst>
              <a:ext uri="{FF2B5EF4-FFF2-40B4-BE49-F238E27FC236}">
                <a16:creationId xmlns:a16="http://schemas.microsoft.com/office/drawing/2014/main" id="{87B2248A-6E37-904D-9FDB-3E96FE78901F}"/>
              </a:ext>
            </a:extLst>
          </p:cNvPr>
          <p:cNvSpPr/>
          <p:nvPr/>
        </p:nvSpPr>
        <p:spPr>
          <a:xfrm rot="20385284">
            <a:off x="-976687" y="2511223"/>
            <a:ext cx="11391496" cy="1861066"/>
          </a:xfrm>
          <a:prstGeom prst="round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26A9CB0-292D-3E46-B9AC-6CF6C47F12C7}"/>
              </a:ext>
            </a:extLst>
          </p:cNvPr>
          <p:cNvSpPr/>
          <p:nvPr/>
        </p:nvSpPr>
        <p:spPr>
          <a:xfrm rot="20385284">
            <a:off x="1442965" y="2683673"/>
            <a:ext cx="6764868" cy="1384995"/>
          </a:xfrm>
          <a:prstGeom prst="rect">
            <a:avLst/>
          </a:prstGeom>
        </p:spPr>
        <p:txBody>
          <a:bodyPr wrap="square">
            <a:spAutoFit/>
          </a:bodyPr>
          <a:lstStyle/>
          <a:p>
            <a:r>
              <a:rPr lang="ja-JP" altLang="en-US" sz="2400" b="1">
                <a:solidFill>
                  <a:srgbClr val="C00000"/>
                </a:solidFill>
              </a:rPr>
              <a:t>起炎菌を同定するための検査はお忘れなく！！</a:t>
            </a:r>
            <a:endParaRPr lang="en-US" altLang="ja-JP" sz="2000" dirty="0"/>
          </a:p>
          <a:p>
            <a:r>
              <a:rPr lang="ja-JP" altLang="en-US" sz="2000"/>
              <a:t>喀痰</a:t>
            </a:r>
            <a:r>
              <a:rPr lang="en-US" altLang="ja-JP" sz="2000" dirty="0"/>
              <a:t>Gram</a:t>
            </a:r>
            <a:r>
              <a:rPr lang="ja-JP" altLang="en-US" sz="2000"/>
              <a:t>染色・培養（とれない時は吸引やネブライザーを）</a:t>
            </a:r>
            <a:endParaRPr lang="en-US" altLang="ja-JP" sz="2000" dirty="0"/>
          </a:p>
          <a:p>
            <a:r>
              <a:rPr lang="ja-JP" altLang="en-US" sz="2000"/>
              <a:t>血液培養（ガイドラインでも強く推奨されています）</a:t>
            </a:r>
            <a:endParaRPr lang="en-US" altLang="ja-JP" sz="2000" dirty="0"/>
          </a:p>
          <a:p>
            <a:r>
              <a:rPr lang="ja-JP" altLang="en-US" sz="2000"/>
              <a:t>迅速抗原検査</a:t>
            </a:r>
            <a:endParaRPr lang="en-US" altLang="ja-JP" sz="2000" dirty="0"/>
          </a:p>
        </p:txBody>
      </p:sp>
    </p:spTree>
    <p:extLst>
      <p:ext uri="{BB962C8B-B14F-4D97-AF65-F5344CB8AC3E}">
        <p14:creationId xmlns:p14="http://schemas.microsoft.com/office/powerpoint/2010/main" val="2846275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FD51251-2628-004A-BBEB-1E8D32F0D0B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5956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市中肺炎：予後</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468506" y="1445579"/>
            <a:ext cx="8021782" cy="5016758"/>
          </a:xfrm>
          <a:prstGeom prst="rect">
            <a:avLst/>
          </a:prstGeom>
        </p:spPr>
        <p:txBody>
          <a:bodyPr wrap="square">
            <a:spAutoFit/>
          </a:bodyPr>
          <a:lstStyle/>
          <a:p>
            <a:r>
              <a:rPr lang="ja-JP" altLang="en-US" sz="2000"/>
              <a:t>市中肺炎でも長期予後は悪い</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r>
              <a:rPr lang="ja-JP" altLang="en-US" sz="2000"/>
              <a:t>主な死因は循環器疾患（</a:t>
            </a:r>
            <a:r>
              <a:rPr lang="en-US" altLang="ja-JP" sz="2000" dirty="0"/>
              <a:t>35%</a:t>
            </a:r>
            <a:r>
              <a:rPr lang="ja-JP" altLang="en-US" sz="2000"/>
              <a:t>）、悪性腫瘍（</a:t>
            </a:r>
            <a:r>
              <a:rPr lang="en-US" altLang="ja-JP" sz="2000" dirty="0"/>
              <a:t>24%</a:t>
            </a:r>
            <a:r>
              <a:rPr lang="ja-JP" altLang="en-US" sz="2000"/>
              <a:t>）、呼吸器疾患（</a:t>
            </a:r>
            <a:r>
              <a:rPr lang="en-US" altLang="ja-JP" sz="2000" dirty="0"/>
              <a:t>12%</a:t>
            </a:r>
            <a:r>
              <a:rPr lang="ja-JP" altLang="en-US" sz="2000"/>
              <a:t>）</a:t>
            </a:r>
            <a:endParaRPr lang="en-US" altLang="ja-JP" sz="2000" dirty="0"/>
          </a:p>
          <a:p>
            <a:r>
              <a:rPr lang="ja-JP" altLang="en-US" sz="2000"/>
              <a:t>→コントロールと比較して</a:t>
            </a:r>
            <a:r>
              <a:rPr lang="en-US" altLang="ja-JP" sz="2000" dirty="0"/>
              <a:t>CAP</a:t>
            </a:r>
            <a:r>
              <a:rPr lang="ja-JP" altLang="en-US" sz="2000"/>
              <a:t>群では呼吸器疾患での死亡が増加</a:t>
            </a:r>
            <a:endParaRPr lang="en-US" altLang="ja-JP" sz="2000" dirty="0"/>
          </a:p>
        </p:txBody>
      </p:sp>
      <p:pic>
        <p:nvPicPr>
          <p:cNvPr id="2" name="図 1">
            <a:extLst>
              <a:ext uri="{FF2B5EF4-FFF2-40B4-BE49-F238E27FC236}">
                <a16:creationId xmlns:a16="http://schemas.microsoft.com/office/drawing/2014/main" id="{6ABEAC2D-A2C3-2E40-98CE-53F886DF2A39}"/>
              </a:ext>
            </a:extLst>
          </p:cNvPr>
          <p:cNvPicPr>
            <a:picLocks noChangeAspect="1"/>
          </p:cNvPicPr>
          <p:nvPr/>
        </p:nvPicPr>
        <p:blipFill>
          <a:blip r:embed="rId3"/>
          <a:stretch>
            <a:fillRect/>
          </a:stretch>
        </p:blipFill>
        <p:spPr>
          <a:xfrm>
            <a:off x="63500" y="2184399"/>
            <a:ext cx="9017000" cy="3196779"/>
          </a:xfrm>
          <a:prstGeom prst="rect">
            <a:avLst/>
          </a:prstGeom>
        </p:spPr>
      </p:pic>
      <p:sp>
        <p:nvSpPr>
          <p:cNvPr id="5" name="正方形/長方形 4">
            <a:extLst>
              <a:ext uri="{FF2B5EF4-FFF2-40B4-BE49-F238E27FC236}">
                <a16:creationId xmlns:a16="http://schemas.microsoft.com/office/drawing/2014/main" id="{22C496C4-14A2-794C-8A5C-D3B840F5A3EE}"/>
              </a:ext>
            </a:extLst>
          </p:cNvPr>
          <p:cNvSpPr/>
          <p:nvPr/>
        </p:nvSpPr>
        <p:spPr>
          <a:xfrm>
            <a:off x="4643120" y="5343078"/>
            <a:ext cx="4161936" cy="307777"/>
          </a:xfrm>
          <a:prstGeom prst="rect">
            <a:avLst/>
          </a:prstGeom>
        </p:spPr>
        <p:txBody>
          <a:bodyPr wrap="square">
            <a:spAutoFit/>
          </a:bodyPr>
          <a:lstStyle/>
          <a:p>
            <a:r>
              <a:rPr lang="en" altLang="ja-JP" sz="1400" dirty="0"/>
              <a:t>Am J Respir </a:t>
            </a:r>
            <a:r>
              <a:rPr lang="en" altLang="ja-JP" sz="1400" dirty="0" err="1"/>
              <a:t>Crit</a:t>
            </a:r>
            <a:r>
              <a:rPr lang="en" altLang="ja-JP" sz="1400" dirty="0"/>
              <a:t> Care Med. 2015 Sep 1;192(5):597-604.</a:t>
            </a:r>
            <a:endParaRPr lang="en-US" altLang="ja-JP" sz="1600" dirty="0"/>
          </a:p>
        </p:txBody>
      </p:sp>
      <p:sp>
        <p:nvSpPr>
          <p:cNvPr id="17" name="正方形/長方形 16">
            <a:extLst>
              <a:ext uri="{FF2B5EF4-FFF2-40B4-BE49-F238E27FC236}">
                <a16:creationId xmlns:a16="http://schemas.microsoft.com/office/drawing/2014/main" id="{A22260A5-FF10-F749-A048-3EF9948AACB6}"/>
              </a:ext>
            </a:extLst>
          </p:cNvPr>
          <p:cNvSpPr/>
          <p:nvPr/>
        </p:nvSpPr>
        <p:spPr>
          <a:xfrm>
            <a:off x="2808261" y="2555733"/>
            <a:ext cx="1420839" cy="400110"/>
          </a:xfrm>
          <a:prstGeom prst="rect">
            <a:avLst/>
          </a:prstGeom>
        </p:spPr>
        <p:txBody>
          <a:bodyPr wrap="square">
            <a:spAutoFit/>
          </a:bodyPr>
          <a:lstStyle/>
          <a:p>
            <a:r>
              <a:rPr lang="ja-JP" altLang="en-US" sz="2000"/>
              <a:t> ６６−８０歳</a:t>
            </a:r>
            <a:endParaRPr lang="en-US" altLang="ja-JP" sz="2000" dirty="0"/>
          </a:p>
        </p:txBody>
      </p:sp>
      <p:sp>
        <p:nvSpPr>
          <p:cNvPr id="18" name="正方形/長方形 17">
            <a:extLst>
              <a:ext uri="{FF2B5EF4-FFF2-40B4-BE49-F238E27FC236}">
                <a16:creationId xmlns:a16="http://schemas.microsoft.com/office/drawing/2014/main" id="{837EE213-7009-B54A-912A-2CA7C8E0695F}"/>
              </a:ext>
            </a:extLst>
          </p:cNvPr>
          <p:cNvSpPr/>
          <p:nvPr/>
        </p:nvSpPr>
        <p:spPr>
          <a:xfrm>
            <a:off x="7409617" y="2555733"/>
            <a:ext cx="1420839" cy="400110"/>
          </a:xfrm>
          <a:prstGeom prst="rect">
            <a:avLst/>
          </a:prstGeom>
        </p:spPr>
        <p:txBody>
          <a:bodyPr wrap="square">
            <a:spAutoFit/>
          </a:bodyPr>
          <a:lstStyle/>
          <a:p>
            <a:r>
              <a:rPr lang="ja-JP" altLang="en-US" sz="2000"/>
              <a:t>８０歳超</a:t>
            </a:r>
            <a:endParaRPr lang="en-US" altLang="ja-JP" sz="2000" dirty="0"/>
          </a:p>
        </p:txBody>
      </p:sp>
      <p:sp>
        <p:nvSpPr>
          <p:cNvPr id="11" name="正方形/長方形 10">
            <a:extLst>
              <a:ext uri="{FF2B5EF4-FFF2-40B4-BE49-F238E27FC236}">
                <a16:creationId xmlns:a16="http://schemas.microsoft.com/office/drawing/2014/main" id="{6A95332A-DB68-9646-BF46-9E51DBAF6B2A}"/>
              </a:ext>
            </a:extLst>
          </p:cNvPr>
          <p:cNvSpPr/>
          <p:nvPr/>
        </p:nvSpPr>
        <p:spPr>
          <a:xfrm>
            <a:off x="2965645" y="2955843"/>
            <a:ext cx="996755" cy="307777"/>
          </a:xfrm>
          <a:prstGeom prst="rect">
            <a:avLst/>
          </a:prstGeom>
        </p:spPr>
        <p:txBody>
          <a:bodyPr wrap="square">
            <a:spAutoFit/>
          </a:bodyPr>
          <a:lstStyle/>
          <a:p>
            <a:r>
              <a:rPr lang="ja-JP" altLang="en-US" sz="1400"/>
              <a:t>コントロール</a:t>
            </a:r>
            <a:endParaRPr lang="en-US" altLang="ja-JP" sz="1400" dirty="0"/>
          </a:p>
        </p:txBody>
      </p:sp>
      <p:sp>
        <p:nvSpPr>
          <p:cNvPr id="14" name="正方形/長方形 13">
            <a:extLst>
              <a:ext uri="{FF2B5EF4-FFF2-40B4-BE49-F238E27FC236}">
                <a16:creationId xmlns:a16="http://schemas.microsoft.com/office/drawing/2014/main" id="{C700134D-D3AF-FA4D-9EFD-1131D3132A96}"/>
              </a:ext>
            </a:extLst>
          </p:cNvPr>
          <p:cNvSpPr/>
          <p:nvPr/>
        </p:nvSpPr>
        <p:spPr>
          <a:xfrm>
            <a:off x="2965644" y="3953958"/>
            <a:ext cx="996755" cy="307777"/>
          </a:xfrm>
          <a:prstGeom prst="rect">
            <a:avLst/>
          </a:prstGeom>
        </p:spPr>
        <p:txBody>
          <a:bodyPr wrap="square">
            <a:spAutoFit/>
          </a:bodyPr>
          <a:lstStyle/>
          <a:p>
            <a:r>
              <a:rPr lang="en-US" altLang="ja-JP" sz="1400" dirty="0"/>
              <a:t>CAP</a:t>
            </a:r>
            <a:r>
              <a:rPr lang="ja-JP" altLang="en-US" sz="1400"/>
              <a:t>患者</a:t>
            </a:r>
            <a:endParaRPr lang="en-US" altLang="ja-JP" sz="1400" dirty="0"/>
          </a:p>
        </p:txBody>
      </p:sp>
      <p:sp>
        <p:nvSpPr>
          <p:cNvPr id="15" name="正方形/長方形 14">
            <a:extLst>
              <a:ext uri="{FF2B5EF4-FFF2-40B4-BE49-F238E27FC236}">
                <a16:creationId xmlns:a16="http://schemas.microsoft.com/office/drawing/2014/main" id="{621E2C44-62CA-2041-8AA8-B4E037F10701}"/>
              </a:ext>
            </a:extLst>
          </p:cNvPr>
          <p:cNvSpPr/>
          <p:nvPr/>
        </p:nvSpPr>
        <p:spPr>
          <a:xfrm>
            <a:off x="7365434" y="3656894"/>
            <a:ext cx="996755" cy="307777"/>
          </a:xfrm>
          <a:prstGeom prst="rect">
            <a:avLst/>
          </a:prstGeom>
        </p:spPr>
        <p:txBody>
          <a:bodyPr wrap="square">
            <a:spAutoFit/>
          </a:bodyPr>
          <a:lstStyle/>
          <a:p>
            <a:r>
              <a:rPr lang="ja-JP" altLang="en-US" sz="1400"/>
              <a:t>コントロール</a:t>
            </a:r>
            <a:endParaRPr lang="en-US" altLang="ja-JP" sz="1400" dirty="0"/>
          </a:p>
        </p:txBody>
      </p:sp>
      <p:sp>
        <p:nvSpPr>
          <p:cNvPr id="16" name="正方形/長方形 15">
            <a:extLst>
              <a:ext uri="{FF2B5EF4-FFF2-40B4-BE49-F238E27FC236}">
                <a16:creationId xmlns:a16="http://schemas.microsoft.com/office/drawing/2014/main" id="{BC8B22F9-3F8A-4644-A895-BBB2F744ADCF}"/>
              </a:ext>
            </a:extLst>
          </p:cNvPr>
          <p:cNvSpPr/>
          <p:nvPr/>
        </p:nvSpPr>
        <p:spPr>
          <a:xfrm>
            <a:off x="6129383" y="4118604"/>
            <a:ext cx="996755" cy="307777"/>
          </a:xfrm>
          <a:prstGeom prst="rect">
            <a:avLst/>
          </a:prstGeom>
        </p:spPr>
        <p:txBody>
          <a:bodyPr wrap="square">
            <a:spAutoFit/>
          </a:bodyPr>
          <a:lstStyle/>
          <a:p>
            <a:r>
              <a:rPr lang="en-US" altLang="ja-JP" sz="1400" dirty="0"/>
              <a:t>CAP</a:t>
            </a:r>
            <a:r>
              <a:rPr lang="ja-JP" altLang="en-US" sz="1400"/>
              <a:t>患者</a:t>
            </a:r>
            <a:endParaRPr lang="en-US" altLang="ja-JP" sz="1400" dirty="0"/>
          </a:p>
        </p:txBody>
      </p:sp>
    </p:spTree>
    <p:extLst>
      <p:ext uri="{BB962C8B-B14F-4D97-AF65-F5344CB8AC3E}">
        <p14:creationId xmlns:p14="http://schemas.microsoft.com/office/powerpoint/2010/main" val="4087044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市中肺炎：予後</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468506" y="1445579"/>
            <a:ext cx="8021782" cy="5016758"/>
          </a:xfrm>
          <a:prstGeom prst="rect">
            <a:avLst/>
          </a:prstGeom>
        </p:spPr>
        <p:txBody>
          <a:bodyPr wrap="square">
            <a:spAutoFit/>
          </a:bodyPr>
          <a:lstStyle/>
          <a:p>
            <a:r>
              <a:rPr lang="ja-JP" altLang="en-US" sz="2000"/>
              <a:t>市中肺炎でも長期予後は悪い</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r>
              <a:rPr lang="ja-JP" altLang="en-US" sz="2000"/>
              <a:t>主な死因は循環器疾患（</a:t>
            </a:r>
            <a:r>
              <a:rPr lang="en-US" altLang="ja-JP" sz="2000" dirty="0"/>
              <a:t>35%</a:t>
            </a:r>
            <a:r>
              <a:rPr lang="ja-JP" altLang="en-US" sz="2000"/>
              <a:t>）、悪性腫瘍（</a:t>
            </a:r>
            <a:r>
              <a:rPr lang="en-US" altLang="ja-JP" sz="2000" dirty="0"/>
              <a:t>24%</a:t>
            </a:r>
            <a:r>
              <a:rPr lang="ja-JP" altLang="en-US" sz="2000"/>
              <a:t>）、呼吸器疾患（</a:t>
            </a:r>
            <a:r>
              <a:rPr lang="en-US" altLang="ja-JP" sz="2000" dirty="0"/>
              <a:t>12%</a:t>
            </a:r>
            <a:r>
              <a:rPr lang="ja-JP" altLang="en-US" sz="2000"/>
              <a:t>）</a:t>
            </a:r>
            <a:endParaRPr lang="en-US" altLang="ja-JP" sz="2000" dirty="0"/>
          </a:p>
          <a:p>
            <a:r>
              <a:rPr lang="ja-JP" altLang="en-US" sz="2000"/>
              <a:t>→コントロールと比較して</a:t>
            </a:r>
            <a:r>
              <a:rPr lang="en-US" altLang="ja-JP" sz="2000" dirty="0"/>
              <a:t>CAP</a:t>
            </a:r>
            <a:r>
              <a:rPr lang="ja-JP" altLang="en-US" sz="2000"/>
              <a:t>群では呼吸器疾患での死亡が増加</a:t>
            </a:r>
            <a:endParaRPr lang="en-US" altLang="ja-JP" sz="2000" dirty="0"/>
          </a:p>
        </p:txBody>
      </p:sp>
      <p:pic>
        <p:nvPicPr>
          <p:cNvPr id="2" name="図 1">
            <a:extLst>
              <a:ext uri="{FF2B5EF4-FFF2-40B4-BE49-F238E27FC236}">
                <a16:creationId xmlns:a16="http://schemas.microsoft.com/office/drawing/2014/main" id="{6ABEAC2D-A2C3-2E40-98CE-53F886DF2A39}"/>
              </a:ext>
            </a:extLst>
          </p:cNvPr>
          <p:cNvPicPr>
            <a:picLocks noChangeAspect="1"/>
          </p:cNvPicPr>
          <p:nvPr/>
        </p:nvPicPr>
        <p:blipFill>
          <a:blip r:embed="rId3"/>
          <a:stretch>
            <a:fillRect/>
          </a:stretch>
        </p:blipFill>
        <p:spPr>
          <a:xfrm>
            <a:off x="63500" y="2184399"/>
            <a:ext cx="9017000" cy="3196779"/>
          </a:xfrm>
          <a:prstGeom prst="rect">
            <a:avLst/>
          </a:prstGeom>
        </p:spPr>
      </p:pic>
      <p:sp>
        <p:nvSpPr>
          <p:cNvPr id="5" name="正方形/長方形 4">
            <a:extLst>
              <a:ext uri="{FF2B5EF4-FFF2-40B4-BE49-F238E27FC236}">
                <a16:creationId xmlns:a16="http://schemas.microsoft.com/office/drawing/2014/main" id="{22C496C4-14A2-794C-8A5C-D3B840F5A3EE}"/>
              </a:ext>
            </a:extLst>
          </p:cNvPr>
          <p:cNvSpPr/>
          <p:nvPr/>
        </p:nvSpPr>
        <p:spPr>
          <a:xfrm>
            <a:off x="4673600" y="5343078"/>
            <a:ext cx="4131456" cy="307777"/>
          </a:xfrm>
          <a:prstGeom prst="rect">
            <a:avLst/>
          </a:prstGeom>
        </p:spPr>
        <p:txBody>
          <a:bodyPr wrap="square">
            <a:spAutoFit/>
          </a:bodyPr>
          <a:lstStyle/>
          <a:p>
            <a:r>
              <a:rPr lang="en" altLang="ja-JP" sz="1400" dirty="0"/>
              <a:t>Am J Respir </a:t>
            </a:r>
            <a:r>
              <a:rPr lang="en" altLang="ja-JP" sz="1400" dirty="0" err="1"/>
              <a:t>Crit</a:t>
            </a:r>
            <a:r>
              <a:rPr lang="en" altLang="ja-JP" sz="1400" dirty="0"/>
              <a:t> Care Med. 2015 Sep 1;192(5):597-604.</a:t>
            </a:r>
            <a:endParaRPr lang="en-US" altLang="ja-JP" sz="1600" dirty="0"/>
          </a:p>
        </p:txBody>
      </p:sp>
      <p:sp>
        <p:nvSpPr>
          <p:cNvPr id="17" name="正方形/長方形 16">
            <a:extLst>
              <a:ext uri="{FF2B5EF4-FFF2-40B4-BE49-F238E27FC236}">
                <a16:creationId xmlns:a16="http://schemas.microsoft.com/office/drawing/2014/main" id="{A22260A5-FF10-F749-A048-3EF9948AACB6}"/>
              </a:ext>
            </a:extLst>
          </p:cNvPr>
          <p:cNvSpPr/>
          <p:nvPr/>
        </p:nvSpPr>
        <p:spPr>
          <a:xfrm>
            <a:off x="2808261" y="2555733"/>
            <a:ext cx="1420839" cy="400110"/>
          </a:xfrm>
          <a:prstGeom prst="rect">
            <a:avLst/>
          </a:prstGeom>
        </p:spPr>
        <p:txBody>
          <a:bodyPr wrap="square">
            <a:spAutoFit/>
          </a:bodyPr>
          <a:lstStyle/>
          <a:p>
            <a:r>
              <a:rPr lang="ja-JP" altLang="en-US" sz="2000"/>
              <a:t> ６６−８０歳</a:t>
            </a:r>
            <a:endParaRPr lang="en-US" altLang="ja-JP" sz="2000" dirty="0"/>
          </a:p>
        </p:txBody>
      </p:sp>
      <p:sp>
        <p:nvSpPr>
          <p:cNvPr id="18" name="正方形/長方形 17">
            <a:extLst>
              <a:ext uri="{FF2B5EF4-FFF2-40B4-BE49-F238E27FC236}">
                <a16:creationId xmlns:a16="http://schemas.microsoft.com/office/drawing/2014/main" id="{837EE213-7009-B54A-912A-2CA7C8E0695F}"/>
              </a:ext>
            </a:extLst>
          </p:cNvPr>
          <p:cNvSpPr/>
          <p:nvPr/>
        </p:nvSpPr>
        <p:spPr>
          <a:xfrm>
            <a:off x="7409617" y="2555733"/>
            <a:ext cx="1420839" cy="400110"/>
          </a:xfrm>
          <a:prstGeom prst="rect">
            <a:avLst/>
          </a:prstGeom>
        </p:spPr>
        <p:txBody>
          <a:bodyPr wrap="square">
            <a:spAutoFit/>
          </a:bodyPr>
          <a:lstStyle/>
          <a:p>
            <a:r>
              <a:rPr lang="ja-JP" altLang="en-US" sz="2000"/>
              <a:t>８０歳超</a:t>
            </a:r>
            <a:endParaRPr lang="en-US" altLang="ja-JP" sz="2000" dirty="0"/>
          </a:p>
        </p:txBody>
      </p:sp>
      <p:sp>
        <p:nvSpPr>
          <p:cNvPr id="11" name="角丸四角形 10">
            <a:extLst>
              <a:ext uri="{FF2B5EF4-FFF2-40B4-BE49-F238E27FC236}">
                <a16:creationId xmlns:a16="http://schemas.microsoft.com/office/drawing/2014/main" id="{D77059C9-2547-9D4B-B723-70B3BCE6984F}"/>
              </a:ext>
            </a:extLst>
          </p:cNvPr>
          <p:cNvSpPr/>
          <p:nvPr/>
        </p:nvSpPr>
        <p:spPr>
          <a:xfrm rot="20385284">
            <a:off x="-773486" y="2485046"/>
            <a:ext cx="11391496" cy="1861066"/>
          </a:xfrm>
          <a:prstGeom prst="round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47EECD5-4EA3-C74B-96F0-754E92743F56}"/>
              </a:ext>
            </a:extLst>
          </p:cNvPr>
          <p:cNvSpPr/>
          <p:nvPr/>
        </p:nvSpPr>
        <p:spPr>
          <a:xfrm rot="20385284">
            <a:off x="1095617" y="2838020"/>
            <a:ext cx="7123287" cy="1200329"/>
          </a:xfrm>
          <a:prstGeom prst="rect">
            <a:avLst/>
          </a:prstGeom>
        </p:spPr>
        <p:txBody>
          <a:bodyPr wrap="square">
            <a:spAutoFit/>
          </a:bodyPr>
          <a:lstStyle/>
          <a:p>
            <a:pPr algn="ctr"/>
            <a:r>
              <a:rPr lang="ja-JP" altLang="en-US" sz="2400" b="1">
                <a:solidFill>
                  <a:srgbClr val="C00000"/>
                </a:solidFill>
              </a:rPr>
              <a:t>例え市中肺炎であっても</a:t>
            </a:r>
            <a:endParaRPr lang="en-US" altLang="ja-JP" sz="2400" b="1" dirty="0">
              <a:solidFill>
                <a:srgbClr val="C00000"/>
              </a:solidFill>
            </a:endParaRPr>
          </a:p>
          <a:p>
            <a:pPr algn="ctr"/>
            <a:r>
              <a:rPr lang="ja-JP" altLang="en-US" sz="2400" b="1">
                <a:solidFill>
                  <a:srgbClr val="C00000"/>
                </a:solidFill>
              </a:rPr>
              <a:t>アドバンス・ケア・プランニングを</a:t>
            </a:r>
            <a:endParaRPr lang="en-US" altLang="ja-JP" sz="2400" b="1" dirty="0">
              <a:solidFill>
                <a:srgbClr val="C00000"/>
              </a:solidFill>
            </a:endParaRPr>
          </a:p>
          <a:p>
            <a:pPr algn="ctr"/>
            <a:r>
              <a:rPr lang="ja-JP" altLang="en-US" sz="2400" b="1">
                <a:solidFill>
                  <a:srgbClr val="C00000"/>
                </a:solidFill>
              </a:rPr>
              <a:t>お願いします！</a:t>
            </a:r>
            <a:endParaRPr lang="en-US" altLang="ja-JP" sz="2000" dirty="0"/>
          </a:p>
        </p:txBody>
      </p:sp>
    </p:spTree>
    <p:extLst>
      <p:ext uri="{BB962C8B-B14F-4D97-AF65-F5344CB8AC3E}">
        <p14:creationId xmlns:p14="http://schemas.microsoft.com/office/powerpoint/2010/main" val="2466562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アドバンス・ケア・プランニング（人生会議）</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2" name="図 1">
            <a:extLst>
              <a:ext uri="{FF2B5EF4-FFF2-40B4-BE49-F238E27FC236}">
                <a16:creationId xmlns:a16="http://schemas.microsoft.com/office/drawing/2014/main" id="{88E19518-8282-C34B-8FD7-DAF235CECC12}"/>
              </a:ext>
            </a:extLst>
          </p:cNvPr>
          <p:cNvPicPr>
            <a:picLocks noChangeAspect="1"/>
          </p:cNvPicPr>
          <p:nvPr/>
        </p:nvPicPr>
        <p:blipFill>
          <a:blip r:embed="rId3"/>
          <a:stretch>
            <a:fillRect/>
          </a:stretch>
        </p:blipFill>
        <p:spPr>
          <a:xfrm>
            <a:off x="468506" y="1321512"/>
            <a:ext cx="4804710" cy="5416062"/>
          </a:xfrm>
          <a:prstGeom prst="rect">
            <a:avLst/>
          </a:prstGeom>
        </p:spPr>
      </p:pic>
      <p:sp>
        <p:nvSpPr>
          <p:cNvPr id="11" name="正方形/長方形 10">
            <a:extLst>
              <a:ext uri="{FF2B5EF4-FFF2-40B4-BE49-F238E27FC236}">
                <a16:creationId xmlns:a16="http://schemas.microsoft.com/office/drawing/2014/main" id="{8E4435B4-23F0-6547-9B99-EBC4183CF5B7}"/>
              </a:ext>
            </a:extLst>
          </p:cNvPr>
          <p:cNvSpPr/>
          <p:nvPr/>
        </p:nvSpPr>
        <p:spPr>
          <a:xfrm>
            <a:off x="5401887" y="1402792"/>
            <a:ext cx="3181004" cy="4708981"/>
          </a:xfrm>
          <a:prstGeom prst="rect">
            <a:avLst/>
          </a:prstGeom>
        </p:spPr>
        <p:txBody>
          <a:bodyPr wrap="square">
            <a:spAutoFit/>
          </a:bodyPr>
          <a:lstStyle/>
          <a:p>
            <a:r>
              <a:rPr lang="ja-JP" altLang="en-US" sz="2000"/>
              <a:t>厚労省の</a:t>
            </a:r>
            <a:r>
              <a:rPr lang="en-US" altLang="ja-JP" sz="2000" dirty="0"/>
              <a:t>HP</a:t>
            </a:r>
            <a:r>
              <a:rPr lang="ja-JP" altLang="en-US" sz="2000"/>
              <a:t>にガイドライン等</a:t>
            </a:r>
            <a:endParaRPr lang="en-US" altLang="ja-JP" sz="2000" dirty="0"/>
          </a:p>
          <a:p>
            <a:r>
              <a:rPr lang="ja-JP" altLang="en-US" sz="2000"/>
              <a:t>参考資料があります</a:t>
            </a:r>
            <a:endParaRPr lang="en-US" altLang="ja-JP" sz="2000" dirty="0"/>
          </a:p>
          <a:p>
            <a:endParaRPr lang="en" altLang="ja-JP" sz="2000" dirty="0"/>
          </a:p>
          <a:p>
            <a:r>
              <a:rPr lang="ja-JP" altLang="en-US" sz="2000"/>
              <a:t>終末期医療の決定プロセスに</a:t>
            </a:r>
            <a:endParaRPr lang="en-US" altLang="ja-JP" sz="2000" dirty="0"/>
          </a:p>
          <a:p>
            <a:r>
              <a:rPr lang="ja-JP" altLang="en-US" sz="2000"/>
              <a:t>関するガイドライン</a:t>
            </a:r>
          </a:p>
          <a:p>
            <a:br>
              <a:rPr lang="ja-JP" altLang="en-US" sz="2000"/>
            </a:br>
            <a:r>
              <a:rPr lang="ja-JP" altLang="en-US" sz="2000"/>
              <a:t>終末期医療に関する</a:t>
            </a:r>
            <a:endParaRPr lang="en-US" altLang="ja-JP" sz="2000" dirty="0"/>
          </a:p>
          <a:p>
            <a:r>
              <a:rPr lang="ja-JP" altLang="en-US" sz="2000"/>
              <a:t>ガイドライン</a:t>
            </a:r>
          </a:p>
          <a:p>
            <a:br>
              <a:rPr lang="ja-JP" altLang="en-US" sz="2000"/>
            </a:br>
            <a:r>
              <a:rPr lang="ja-JP" altLang="en-US" sz="2000"/>
              <a:t>人生の最終段階における</a:t>
            </a:r>
            <a:endParaRPr lang="en-US" altLang="ja-JP" sz="2000" dirty="0"/>
          </a:p>
          <a:p>
            <a:r>
              <a:rPr lang="ja-JP" altLang="en-US" sz="2000"/>
              <a:t>医療の決定プロセスに関する</a:t>
            </a:r>
            <a:endParaRPr lang="en-US" altLang="ja-JP" sz="2000" dirty="0"/>
          </a:p>
          <a:p>
            <a:r>
              <a:rPr lang="ja-JP" altLang="en-US" sz="2000"/>
              <a:t>ガイドライン</a:t>
            </a:r>
            <a:endParaRPr lang="en-US" altLang="ja-JP" sz="2000" dirty="0"/>
          </a:p>
          <a:p>
            <a:endParaRPr lang="ja-JP" altLang="en-US" sz="2000"/>
          </a:p>
          <a:p>
            <a:r>
              <a:rPr lang="ja-JP" altLang="en-US" sz="2000"/>
              <a:t>高齢者ケアの意思決定</a:t>
            </a:r>
            <a:endParaRPr lang="en-US" altLang="ja-JP" sz="2000" dirty="0"/>
          </a:p>
          <a:p>
            <a:r>
              <a:rPr lang="ja-JP" altLang="en-US" sz="2000"/>
              <a:t>プロセスに関するガイドライン</a:t>
            </a:r>
          </a:p>
        </p:txBody>
      </p:sp>
    </p:spTree>
    <p:extLst>
      <p:ext uri="{BB962C8B-B14F-4D97-AF65-F5344CB8AC3E}">
        <p14:creationId xmlns:p14="http://schemas.microsoft.com/office/powerpoint/2010/main" val="333381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374F23B-460D-F349-9BD3-E8496449112B}"/>
              </a:ext>
            </a:extLst>
          </p:cNvPr>
          <p:cNvGrpSpPr/>
          <p:nvPr/>
        </p:nvGrpSpPr>
        <p:grpSpPr>
          <a:xfrm>
            <a:off x="2568481" y="-737192"/>
            <a:ext cx="6289937" cy="8376429"/>
            <a:chOff x="5882185" y="-395786"/>
            <a:chExt cx="6289937" cy="8376429"/>
          </a:xfrm>
        </p:grpSpPr>
        <p:pic>
          <p:nvPicPr>
            <p:cNvPr id="10" name="Picture 1" descr="page4image1165919616">
              <a:extLst>
                <a:ext uri="{FF2B5EF4-FFF2-40B4-BE49-F238E27FC236}">
                  <a16:creationId xmlns:a16="http://schemas.microsoft.com/office/drawing/2014/main" id="{48768FF9-06A0-A94C-8520-A3DC5EE0E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877" y="-167759"/>
              <a:ext cx="6056245" cy="814840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06FCBCB2-0F25-5941-BA40-F4443EC79394}"/>
                </a:ext>
              </a:extLst>
            </p:cNvPr>
            <p:cNvSpPr/>
            <p:nvPr/>
          </p:nvSpPr>
          <p:spPr>
            <a:xfrm>
              <a:off x="5882185" y="-395786"/>
              <a:ext cx="6289937" cy="1992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C9051F4-6C14-6242-BAAA-2FF9180D3708}"/>
                </a:ext>
              </a:extLst>
            </p:cNvPr>
            <p:cNvSpPr/>
            <p:nvPr/>
          </p:nvSpPr>
          <p:spPr>
            <a:xfrm>
              <a:off x="6169533" y="600596"/>
              <a:ext cx="2996331" cy="5353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A93C982-5C1E-5C4D-8DA1-95F93B3A6417}"/>
                </a:ext>
              </a:extLst>
            </p:cNvPr>
            <p:cNvSpPr/>
            <p:nvPr/>
          </p:nvSpPr>
          <p:spPr>
            <a:xfrm flipV="1">
              <a:off x="7813379" y="7487684"/>
              <a:ext cx="4226530" cy="20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4093428"/>
          </a:xfrm>
          <a:prstGeom prst="rect">
            <a:avLst/>
          </a:prstGeom>
        </p:spPr>
        <p:txBody>
          <a:bodyPr wrap="square">
            <a:spAutoFit/>
          </a:bodyPr>
          <a:lstStyle/>
          <a:p>
            <a:r>
              <a:rPr lang="ja-JP" altLang="en-US" sz="2000"/>
              <a:t>院内肺炎の定義</a:t>
            </a:r>
            <a:endParaRPr lang="en-US" altLang="ja-JP" sz="2000" dirty="0"/>
          </a:p>
          <a:p>
            <a:r>
              <a:rPr lang="ja-JP" altLang="en-US" sz="2000"/>
              <a:t>　入院後</a:t>
            </a:r>
            <a:r>
              <a:rPr lang="en-US" altLang="ja-JP" sz="2000" dirty="0"/>
              <a:t>48</a:t>
            </a:r>
            <a:r>
              <a:rPr lang="ja-JP" altLang="en-US" sz="2000"/>
              <a:t>時間以上経過して発症した肺炎</a:t>
            </a:r>
            <a:endParaRPr lang="en-US" altLang="ja-JP" sz="2000" dirty="0"/>
          </a:p>
          <a:p>
            <a:endParaRPr lang="en-US" altLang="ja-JP" sz="2000" dirty="0"/>
          </a:p>
          <a:p>
            <a:r>
              <a:rPr lang="ja-JP" altLang="en-US" sz="2000"/>
              <a:t>医療・介護関連肺炎の定義</a:t>
            </a:r>
            <a:endParaRPr lang="en-US" altLang="ja-JP" sz="2000" dirty="0"/>
          </a:p>
          <a:p>
            <a:r>
              <a:rPr lang="ja-JP" altLang="en-US" sz="2000"/>
              <a:t>　長期療養型病床群か介護施設に入所</a:t>
            </a:r>
          </a:p>
          <a:p>
            <a:r>
              <a:rPr lang="ja-JP" altLang="en-US" sz="2000"/>
              <a:t>　</a:t>
            </a:r>
            <a:r>
              <a:rPr lang="en-US" altLang="ja-JP" sz="2000" dirty="0"/>
              <a:t>90</a:t>
            </a:r>
            <a:r>
              <a:rPr lang="ja-JP" altLang="en-US" sz="2000"/>
              <a:t>日以内に病院を退院</a:t>
            </a:r>
          </a:p>
          <a:p>
            <a:r>
              <a:rPr lang="ja-JP" altLang="en-US" sz="2000"/>
              <a:t>　介護が必要な高齢者や身体障害者</a:t>
            </a:r>
            <a:endParaRPr lang="en-US" altLang="ja-JP" sz="2000" dirty="0"/>
          </a:p>
          <a:p>
            <a:r>
              <a:rPr lang="ja-JP" altLang="en-US" sz="2000"/>
              <a:t>　　胃管、免疫不全、胃酸抑制薬</a:t>
            </a:r>
          </a:p>
          <a:p>
            <a:r>
              <a:rPr lang="ja-JP" altLang="en-US" sz="2000"/>
              <a:t>　　</a:t>
            </a:r>
            <a:r>
              <a:rPr lang="en" altLang="ja-JP" sz="2000" dirty="0"/>
              <a:t>Performance Status ≧ 3</a:t>
            </a:r>
          </a:p>
          <a:p>
            <a:r>
              <a:rPr lang="ja-JP" altLang="en" sz="2000"/>
              <a:t>　</a:t>
            </a:r>
            <a:r>
              <a:rPr lang="ja-JP" altLang="en-US" sz="2000"/>
              <a:t>通院で継続的に以下をを受けている</a:t>
            </a:r>
            <a:endParaRPr lang="en-US" altLang="ja-JP" sz="2000" dirty="0"/>
          </a:p>
          <a:p>
            <a:r>
              <a:rPr lang="ja-JP" altLang="en-US" sz="2000"/>
              <a:t>　　血管内治療（透析、抗菌薬）</a:t>
            </a:r>
            <a:endParaRPr lang="en-US" altLang="ja-JP" sz="2000" dirty="0"/>
          </a:p>
          <a:p>
            <a:r>
              <a:rPr lang="ja-JP" altLang="en-US" sz="2000"/>
              <a:t>　　化学療法</a:t>
            </a:r>
            <a:endParaRPr lang="en-US" altLang="ja-JP" sz="2000" dirty="0"/>
          </a:p>
          <a:p>
            <a:r>
              <a:rPr lang="ja-JP" altLang="en-US" sz="2000"/>
              <a:t>　　免疫抑制薬</a:t>
            </a:r>
          </a:p>
        </p:txBody>
      </p:sp>
      <p:sp>
        <p:nvSpPr>
          <p:cNvPr id="15" name="サブタイトル 2">
            <a:extLst>
              <a:ext uri="{FF2B5EF4-FFF2-40B4-BE49-F238E27FC236}">
                <a16:creationId xmlns:a16="http://schemas.microsoft.com/office/drawing/2014/main" id="{205D41AA-2976-E448-9111-EEBDD2CB2B47}"/>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院内肺炎、医療・介護関連肺炎：まず</a:t>
            </a:r>
            <a:r>
              <a:rPr lang="en-US" altLang="ja-JP" sz="2800" dirty="0">
                <a:solidFill>
                  <a:srgbClr val="CD1C0B"/>
                </a:solidFill>
                <a:latin typeface="+mj-lt"/>
                <a:ea typeface="HGPｺﾞｼｯｸE" panose="020B0900000000000000" pitchFamily="50" charset="-128"/>
                <a:cs typeface="ヒラギノ角ゴ Pro W6"/>
              </a:rPr>
              <a:t>2</a:t>
            </a:r>
            <a:r>
              <a:rPr lang="ja-JP" altLang="en-US" sz="2800">
                <a:solidFill>
                  <a:srgbClr val="CD1C0B"/>
                </a:solidFill>
                <a:latin typeface="+mj-lt"/>
                <a:ea typeface="HGPｺﾞｼｯｸE" panose="020B0900000000000000" pitchFamily="50" charset="-128"/>
                <a:cs typeface="ヒラギノ角ゴ Pro W6"/>
              </a:rPr>
              <a:t>つ確認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spTree>
    <p:extLst>
      <p:ext uri="{BB962C8B-B14F-4D97-AF65-F5344CB8AC3E}">
        <p14:creationId xmlns:p14="http://schemas.microsoft.com/office/powerpoint/2010/main" val="4144564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成人肺炎診療ガイドライン</a:t>
            </a:r>
            <a:r>
              <a:rPr lang="en-US" altLang="ja-JP" sz="2800" dirty="0">
                <a:solidFill>
                  <a:srgbClr val="CD1C0B"/>
                </a:solidFill>
                <a:latin typeface="+mj-lt"/>
                <a:ea typeface="HGPｺﾞｼｯｸE" panose="020B0900000000000000" pitchFamily="50" charset="-128"/>
                <a:cs typeface="ヒラギノ角ゴ Pro W6"/>
              </a:rPr>
              <a:t>2017</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3785652"/>
          </a:xfrm>
          <a:prstGeom prst="rect">
            <a:avLst/>
          </a:prstGeom>
        </p:spPr>
        <p:txBody>
          <a:bodyPr wrap="square">
            <a:spAutoFit/>
          </a:bodyPr>
          <a:lstStyle/>
          <a:p>
            <a:r>
              <a:rPr lang="en-US" altLang="ja-JP" sz="2000" dirty="0"/>
              <a:t>2017</a:t>
            </a:r>
            <a:r>
              <a:rPr lang="ja-JP" altLang="en-US" sz="2000"/>
              <a:t>年に日本呼吸器学会より新しい肺炎の診療ガイドラインが出ました</a:t>
            </a:r>
            <a:endParaRPr lang="en-US" altLang="ja-JP" sz="2000" dirty="0"/>
          </a:p>
          <a:p>
            <a:endParaRPr lang="en-US" altLang="ja-JP" sz="2000" dirty="0"/>
          </a:p>
          <a:p>
            <a:r>
              <a:rPr lang="en-US" altLang="ja-JP" sz="2000" dirty="0"/>
              <a:t>2007</a:t>
            </a:r>
            <a:r>
              <a:rPr lang="ja-JP" altLang="en-US" sz="2000"/>
              <a:t>年の成人市中肺炎診療ガイドラインと</a:t>
            </a:r>
            <a:endParaRPr lang="en-US" altLang="ja-JP" sz="2000" dirty="0"/>
          </a:p>
          <a:p>
            <a:r>
              <a:rPr lang="en-US" altLang="ja-JP" sz="2000" dirty="0"/>
              <a:t>2008</a:t>
            </a:r>
            <a:r>
              <a:rPr lang="ja-JP" altLang="en-US" sz="2000"/>
              <a:t>年の成人院内肺炎診療ガイドラインと</a:t>
            </a:r>
            <a:endParaRPr lang="en-US" altLang="ja-JP" sz="2000" dirty="0"/>
          </a:p>
          <a:p>
            <a:r>
              <a:rPr lang="en-US" altLang="ja-JP" sz="2000" dirty="0"/>
              <a:t>2011</a:t>
            </a:r>
            <a:r>
              <a:rPr lang="ja-JP" altLang="en-US" sz="2000"/>
              <a:t>年の医療・介護関連肺炎診療ガイドラインが一本化されました</a:t>
            </a:r>
            <a:endParaRPr lang="en-US" altLang="ja-JP" sz="2000" dirty="0"/>
          </a:p>
          <a:p>
            <a:endParaRPr lang="en-US" altLang="ja-JP" sz="2000" dirty="0"/>
          </a:p>
          <a:p>
            <a:r>
              <a:rPr lang="ja-JP" altLang="en-US" sz="2000"/>
              <a:t>最も大きい変更点は院内肺炎と医療・介護関連肺炎に以下が加わり</a:t>
            </a:r>
            <a:endParaRPr lang="en-US" altLang="ja-JP" sz="2000" dirty="0"/>
          </a:p>
          <a:p>
            <a:endParaRPr lang="en-US" altLang="ja-JP" sz="2000" dirty="0"/>
          </a:p>
          <a:p>
            <a:r>
              <a:rPr lang="ja-JP" altLang="en-US" sz="2000"/>
              <a:t>・誤嚥性肺炎のリスク評価</a:t>
            </a:r>
            <a:endParaRPr lang="en-US" altLang="ja-JP" sz="2000" dirty="0"/>
          </a:p>
          <a:p>
            <a:r>
              <a:rPr lang="ja-JP" altLang="en-US" sz="2000"/>
              <a:t>・疾患終末期や老衰状態の評価</a:t>
            </a:r>
            <a:endParaRPr lang="en-US" altLang="ja-JP" sz="2000" dirty="0"/>
          </a:p>
          <a:p>
            <a:endParaRPr lang="en-US" altLang="ja-JP" sz="2000" dirty="0"/>
          </a:p>
          <a:p>
            <a:r>
              <a:rPr lang="ja-JP" altLang="en-US" sz="2000"/>
              <a:t>該当者には個人の意思や</a:t>
            </a:r>
            <a:r>
              <a:rPr lang="en-US" altLang="ja-JP" sz="2000" dirty="0"/>
              <a:t>QOL</a:t>
            </a:r>
            <a:r>
              <a:rPr lang="ja-JP" altLang="en-US" sz="2000"/>
              <a:t>を考慮した治療・ケアが推奨された点です</a:t>
            </a:r>
            <a:endParaRPr lang="en-US" altLang="ja-JP" sz="2000" dirty="0"/>
          </a:p>
        </p:txBody>
      </p:sp>
    </p:spTree>
    <p:extLst>
      <p:ext uri="{BB962C8B-B14F-4D97-AF65-F5344CB8AC3E}">
        <p14:creationId xmlns:p14="http://schemas.microsoft.com/office/powerpoint/2010/main" val="2693028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FB702B9-E6E7-F447-98DB-5E2B814655CA}"/>
              </a:ext>
            </a:extLst>
          </p:cNvPr>
          <p:cNvPicPr>
            <a:picLocks noChangeAspect="1"/>
          </p:cNvPicPr>
          <p:nvPr/>
        </p:nvPicPr>
        <p:blipFill>
          <a:blip r:embed="rId3"/>
          <a:stretch>
            <a:fillRect/>
          </a:stretch>
        </p:blipFill>
        <p:spPr>
          <a:xfrm>
            <a:off x="902072" y="1802902"/>
            <a:ext cx="5051136" cy="4667250"/>
          </a:xfrm>
          <a:prstGeom prst="rect">
            <a:avLst/>
          </a:prstGeom>
        </p:spPr>
      </p:pic>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院内肺炎、医療・介護関連肺炎：まず</a:t>
            </a:r>
            <a:r>
              <a:rPr lang="en-US" altLang="ja-JP" sz="2800" dirty="0">
                <a:solidFill>
                  <a:srgbClr val="CD1C0B"/>
                </a:solidFill>
                <a:latin typeface="+mj-lt"/>
                <a:ea typeface="HGPｺﾞｼｯｸE" panose="020B0900000000000000" pitchFamily="50" charset="-128"/>
                <a:cs typeface="ヒラギノ角ゴ Pro W6"/>
              </a:rPr>
              <a:t>2</a:t>
            </a:r>
            <a:r>
              <a:rPr lang="ja-JP" altLang="en-US" sz="2800">
                <a:solidFill>
                  <a:srgbClr val="CD1C0B"/>
                </a:solidFill>
                <a:latin typeface="+mj-lt"/>
                <a:ea typeface="HGPｺﾞｼｯｸE" panose="020B0900000000000000" pitchFamily="50" charset="-128"/>
                <a:cs typeface="ヒラギノ角ゴ Pro W6"/>
              </a:rPr>
              <a:t>つ確認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8" y="1402792"/>
            <a:ext cx="8316191" cy="1323439"/>
          </a:xfrm>
          <a:prstGeom prst="rect">
            <a:avLst/>
          </a:prstGeom>
        </p:spPr>
        <p:txBody>
          <a:bodyPr wrap="square">
            <a:spAutoFit/>
          </a:bodyPr>
          <a:lstStyle/>
          <a:p>
            <a:r>
              <a:rPr lang="en-US" altLang="ja-JP" sz="2000" dirty="0"/>
              <a:t>①</a:t>
            </a:r>
            <a:r>
              <a:rPr lang="ja-JP" altLang="en-US" sz="2000"/>
              <a:t>易反復性の誤嚥性肺炎リスク</a:t>
            </a:r>
            <a:endParaRPr lang="en-US" altLang="ja-JP" sz="2000" dirty="0"/>
          </a:p>
          <a:p>
            <a:endParaRPr lang="en-US" altLang="ja-JP" sz="2000" dirty="0"/>
          </a:p>
          <a:p>
            <a:r>
              <a:rPr lang="ja-JP" altLang="en-US" sz="2000"/>
              <a:t>　　　　　　　　　　　　　　　　　　　　　　　　　　　　　　　　高齢者肺炎の</a:t>
            </a:r>
            <a:r>
              <a:rPr lang="en-US" altLang="ja-JP" sz="2000" dirty="0"/>
              <a:t>7</a:t>
            </a:r>
            <a:r>
              <a:rPr lang="ja-JP" altLang="en-US" sz="2000"/>
              <a:t>割以上が</a:t>
            </a:r>
            <a:endParaRPr lang="en-US" altLang="ja-JP" sz="2000" dirty="0"/>
          </a:p>
          <a:p>
            <a:r>
              <a:rPr lang="ja-JP" altLang="en-US" sz="2000"/>
              <a:t>　　　　　　　　　　　　　　　　　　　　　　　　　　　　　　　　誤嚥性肺炎という報告あり</a:t>
            </a:r>
            <a:endParaRPr lang="en-US" altLang="ja-JP" sz="2000" dirty="0"/>
          </a:p>
        </p:txBody>
      </p:sp>
    </p:spTree>
    <p:extLst>
      <p:ext uri="{BB962C8B-B14F-4D97-AF65-F5344CB8AC3E}">
        <p14:creationId xmlns:p14="http://schemas.microsoft.com/office/powerpoint/2010/main" val="873003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院内肺炎、医療・介護関連肺炎：まず</a:t>
            </a:r>
            <a:r>
              <a:rPr lang="en-US" altLang="ja-JP" sz="2800" dirty="0">
                <a:solidFill>
                  <a:srgbClr val="CD1C0B"/>
                </a:solidFill>
                <a:latin typeface="+mj-lt"/>
                <a:ea typeface="HGPｺﾞｼｯｸE" panose="020B0900000000000000" pitchFamily="50" charset="-128"/>
                <a:cs typeface="ヒラギノ角ゴ Pro W6"/>
              </a:rPr>
              <a:t>2</a:t>
            </a:r>
            <a:r>
              <a:rPr lang="ja-JP" altLang="en-US" sz="2800">
                <a:solidFill>
                  <a:srgbClr val="CD1C0B"/>
                </a:solidFill>
                <a:latin typeface="+mj-lt"/>
                <a:ea typeface="HGPｺﾞｼｯｸE" panose="020B0900000000000000" pitchFamily="50" charset="-128"/>
                <a:cs typeface="ヒラギノ角ゴ Pro W6"/>
              </a:rPr>
              <a:t>つ確認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5016758"/>
          </a:xfrm>
          <a:prstGeom prst="rect">
            <a:avLst/>
          </a:prstGeom>
        </p:spPr>
        <p:txBody>
          <a:bodyPr wrap="square">
            <a:spAutoFit/>
          </a:bodyPr>
          <a:lstStyle/>
          <a:p>
            <a:r>
              <a:rPr lang="en-US" altLang="ja-JP" sz="2000" dirty="0"/>
              <a:t>②</a:t>
            </a:r>
            <a:r>
              <a:rPr lang="ja-JP" altLang="en-US" sz="2000"/>
              <a:t>疾患末期・老衰等の終末期状態かの判断</a:t>
            </a:r>
            <a:endParaRPr lang="en-US" altLang="ja-JP" sz="2000" dirty="0"/>
          </a:p>
          <a:p>
            <a:endParaRPr lang="en-US" altLang="ja-JP" sz="2000" dirty="0"/>
          </a:p>
          <a:p>
            <a:r>
              <a:rPr lang="ja-JP" altLang="en-US" sz="2000"/>
              <a:t>　急性型終末期</a:t>
            </a:r>
          </a:p>
          <a:p>
            <a:r>
              <a:rPr lang="ja-JP" altLang="en-US" sz="2000"/>
              <a:t>　　救急など</a:t>
            </a:r>
          </a:p>
          <a:p>
            <a:endParaRPr lang="en-US" altLang="ja-JP" sz="2000" dirty="0"/>
          </a:p>
          <a:p>
            <a:r>
              <a:rPr lang="ja-JP" altLang="en-US" sz="2000"/>
              <a:t>　亜急性型終末期</a:t>
            </a:r>
          </a:p>
          <a:p>
            <a:r>
              <a:rPr lang="ja-JP" altLang="en-US" sz="2000"/>
              <a:t>　　癌など</a:t>
            </a:r>
          </a:p>
          <a:p>
            <a:r>
              <a:rPr lang="ja-JP" altLang="en-US" sz="2000"/>
              <a:t>　　定義</a:t>
            </a:r>
            <a:endParaRPr lang="en-US" altLang="ja-JP" sz="2000" dirty="0"/>
          </a:p>
          <a:p>
            <a:r>
              <a:rPr lang="ja-JP" altLang="en-US" sz="2000"/>
              <a:t>　　　余命が半年以内と考えられる時期</a:t>
            </a:r>
          </a:p>
          <a:p>
            <a:endParaRPr lang="en-US" altLang="ja-JP" sz="2000" dirty="0"/>
          </a:p>
          <a:p>
            <a:r>
              <a:rPr lang="ja-JP" altLang="en-US" sz="2000"/>
              <a:t>　慢性型終末期</a:t>
            </a:r>
          </a:p>
          <a:p>
            <a:r>
              <a:rPr lang="ja-JP" altLang="en-US" sz="2000"/>
              <a:t>　　高齢者、認知症、植物状態など</a:t>
            </a:r>
          </a:p>
          <a:p>
            <a:r>
              <a:rPr lang="ja-JP" altLang="en-US" sz="2000"/>
              <a:t>　　定義</a:t>
            </a:r>
            <a:endParaRPr lang="en-US" altLang="ja-JP" sz="2000" dirty="0"/>
          </a:p>
          <a:p>
            <a:r>
              <a:rPr lang="ja-JP" altLang="en-US" sz="2000"/>
              <a:t>　　　病状が不可逆かつ進行性</a:t>
            </a:r>
            <a:endParaRPr lang="en-US" altLang="ja-JP" sz="2000" dirty="0"/>
          </a:p>
          <a:p>
            <a:r>
              <a:rPr lang="ja-JP" altLang="en-US" sz="2000"/>
              <a:t>　　　その時代に可能な最善治療でも病状の好転や進行阻止が望めない</a:t>
            </a:r>
            <a:endParaRPr lang="en-US" altLang="ja-JP" sz="2000" dirty="0"/>
          </a:p>
          <a:p>
            <a:r>
              <a:rPr lang="ja-JP" altLang="en-US" sz="2000"/>
              <a:t>　　　近い将来の死が不可逆</a:t>
            </a:r>
          </a:p>
        </p:txBody>
      </p:sp>
    </p:spTree>
    <p:extLst>
      <p:ext uri="{BB962C8B-B14F-4D97-AF65-F5344CB8AC3E}">
        <p14:creationId xmlns:p14="http://schemas.microsoft.com/office/powerpoint/2010/main" val="362904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院内肺炎、医療・介護関連肺炎：まず</a:t>
            </a:r>
            <a:r>
              <a:rPr lang="en-US" altLang="ja-JP" sz="2800" dirty="0">
                <a:solidFill>
                  <a:srgbClr val="CD1C0B"/>
                </a:solidFill>
                <a:latin typeface="+mj-lt"/>
                <a:ea typeface="HGPｺﾞｼｯｸE" panose="020B0900000000000000" pitchFamily="50" charset="-128"/>
                <a:cs typeface="ヒラギノ角ゴ Pro W6"/>
              </a:rPr>
              <a:t>2</a:t>
            </a:r>
            <a:r>
              <a:rPr lang="ja-JP" altLang="en-US" sz="2800">
                <a:solidFill>
                  <a:srgbClr val="CD1C0B"/>
                </a:solidFill>
                <a:latin typeface="+mj-lt"/>
                <a:ea typeface="HGPｺﾞｼｯｸE" panose="020B0900000000000000" pitchFamily="50" charset="-128"/>
                <a:cs typeface="ヒラギノ角ゴ Pro W6"/>
              </a:rPr>
              <a:t>つ確認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5016758"/>
          </a:xfrm>
          <a:prstGeom prst="rect">
            <a:avLst/>
          </a:prstGeom>
        </p:spPr>
        <p:txBody>
          <a:bodyPr wrap="square">
            <a:spAutoFit/>
          </a:bodyPr>
          <a:lstStyle/>
          <a:p>
            <a:r>
              <a:rPr lang="en-US" altLang="ja-JP" sz="2000" dirty="0"/>
              <a:t>②</a:t>
            </a:r>
            <a:r>
              <a:rPr lang="ja-JP" altLang="en-US" sz="2000"/>
              <a:t>疾患末期・老衰等の終末期状態かの判断</a:t>
            </a:r>
            <a:endParaRPr lang="en-US" altLang="ja-JP" sz="2000" dirty="0"/>
          </a:p>
          <a:p>
            <a:endParaRPr lang="en-US" altLang="ja-JP" sz="2000" dirty="0"/>
          </a:p>
          <a:p>
            <a:r>
              <a:rPr lang="ja-JP" altLang="en-US" sz="2000"/>
              <a:t>　急性型終末期</a:t>
            </a:r>
          </a:p>
          <a:p>
            <a:r>
              <a:rPr lang="ja-JP" altLang="en-US" sz="2000"/>
              <a:t>　　救急など</a:t>
            </a:r>
          </a:p>
          <a:p>
            <a:endParaRPr lang="en-US" altLang="ja-JP" sz="2000" dirty="0"/>
          </a:p>
          <a:p>
            <a:r>
              <a:rPr lang="ja-JP" altLang="en-US" sz="2000"/>
              <a:t>　亜急性型終末期</a:t>
            </a:r>
          </a:p>
          <a:p>
            <a:r>
              <a:rPr lang="ja-JP" altLang="en-US" sz="2000"/>
              <a:t>　　癌など</a:t>
            </a:r>
          </a:p>
          <a:p>
            <a:r>
              <a:rPr lang="ja-JP" altLang="en-US" sz="2000"/>
              <a:t>　　定義</a:t>
            </a:r>
            <a:endParaRPr lang="en-US" altLang="ja-JP" sz="2000" dirty="0"/>
          </a:p>
          <a:p>
            <a:r>
              <a:rPr lang="ja-JP" altLang="en-US" sz="2000"/>
              <a:t>　　　余命が半年以内と考えられる時期</a:t>
            </a:r>
          </a:p>
          <a:p>
            <a:endParaRPr lang="en-US" altLang="ja-JP" sz="2000" dirty="0"/>
          </a:p>
          <a:p>
            <a:r>
              <a:rPr lang="ja-JP" altLang="en-US" sz="2000"/>
              <a:t>　慢性型終末期</a:t>
            </a:r>
          </a:p>
          <a:p>
            <a:r>
              <a:rPr lang="ja-JP" altLang="en-US" sz="2000"/>
              <a:t>　　高齢者、認知症、植物状態など</a:t>
            </a:r>
          </a:p>
          <a:p>
            <a:r>
              <a:rPr lang="ja-JP" altLang="en-US" sz="2000"/>
              <a:t>　　定義</a:t>
            </a:r>
            <a:endParaRPr lang="en-US" altLang="ja-JP" sz="2000" dirty="0"/>
          </a:p>
          <a:p>
            <a:r>
              <a:rPr lang="ja-JP" altLang="en-US" sz="2000"/>
              <a:t>　　　病状が不可逆かつ進行性</a:t>
            </a:r>
            <a:endParaRPr lang="en-US" altLang="ja-JP" sz="2000" dirty="0"/>
          </a:p>
          <a:p>
            <a:r>
              <a:rPr lang="ja-JP" altLang="en-US" sz="2000"/>
              <a:t>　　　その時代に可能な最善治療でも病状の好転や進行阻止が望めない</a:t>
            </a:r>
            <a:endParaRPr lang="en-US" altLang="ja-JP" sz="2000" dirty="0"/>
          </a:p>
          <a:p>
            <a:r>
              <a:rPr lang="ja-JP" altLang="en-US" sz="2000"/>
              <a:t>　　　近い将来の死が不可逆</a:t>
            </a:r>
          </a:p>
        </p:txBody>
      </p:sp>
      <p:sp>
        <p:nvSpPr>
          <p:cNvPr id="10" name="角丸四角形 9">
            <a:extLst>
              <a:ext uri="{FF2B5EF4-FFF2-40B4-BE49-F238E27FC236}">
                <a16:creationId xmlns:a16="http://schemas.microsoft.com/office/drawing/2014/main" id="{696FDC26-572B-934A-8FC8-6223A8E06161}"/>
              </a:ext>
            </a:extLst>
          </p:cNvPr>
          <p:cNvSpPr/>
          <p:nvPr/>
        </p:nvSpPr>
        <p:spPr>
          <a:xfrm rot="20385284">
            <a:off x="-976687" y="2511223"/>
            <a:ext cx="11391496" cy="1861066"/>
          </a:xfrm>
          <a:prstGeom prst="round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BBE94A9-19EA-804B-8294-D76A80485F23}"/>
              </a:ext>
            </a:extLst>
          </p:cNvPr>
          <p:cNvSpPr/>
          <p:nvPr/>
        </p:nvSpPr>
        <p:spPr>
          <a:xfrm rot="20385284">
            <a:off x="239894" y="2937940"/>
            <a:ext cx="8626689" cy="1077218"/>
          </a:xfrm>
          <a:prstGeom prst="rect">
            <a:avLst/>
          </a:prstGeom>
        </p:spPr>
        <p:txBody>
          <a:bodyPr wrap="square">
            <a:spAutoFit/>
          </a:bodyPr>
          <a:lstStyle/>
          <a:p>
            <a:r>
              <a:rPr lang="ja-JP" altLang="en-US" sz="2400" b="1">
                <a:solidFill>
                  <a:srgbClr val="C00000"/>
                </a:solidFill>
              </a:rPr>
              <a:t>該当する場合は個人の意思や</a:t>
            </a:r>
            <a:r>
              <a:rPr lang="en" altLang="ja-JP" sz="2400" b="1" dirty="0">
                <a:solidFill>
                  <a:srgbClr val="C00000"/>
                </a:solidFill>
              </a:rPr>
              <a:t>QOL</a:t>
            </a:r>
            <a:r>
              <a:rPr lang="ja-JP" altLang="en-US" sz="2400" b="1">
                <a:solidFill>
                  <a:srgbClr val="C00000"/>
                </a:solidFill>
              </a:rPr>
              <a:t>を考慮した治療やケアを ！</a:t>
            </a:r>
            <a:endParaRPr lang="en-US" altLang="ja-JP" sz="2000" dirty="0"/>
          </a:p>
          <a:p>
            <a:r>
              <a:rPr lang="ja-JP" altLang="en-US" sz="2000"/>
              <a:t>ただし病院に搬送されているので治療しないという選択は難しいです</a:t>
            </a:r>
            <a:endParaRPr lang="en-US" altLang="ja-JP" sz="2000" dirty="0"/>
          </a:p>
          <a:p>
            <a:r>
              <a:rPr lang="ja-JP" altLang="en-US" sz="2000"/>
              <a:t>肺炎になる前にアドバンス・ケア・プランニングをお願いします</a:t>
            </a:r>
            <a:endParaRPr lang="en-US" altLang="ja-JP" sz="2000" dirty="0"/>
          </a:p>
        </p:txBody>
      </p:sp>
    </p:spTree>
    <p:extLst>
      <p:ext uri="{BB962C8B-B14F-4D97-AF65-F5344CB8AC3E}">
        <p14:creationId xmlns:p14="http://schemas.microsoft.com/office/powerpoint/2010/main" val="404703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6C33DF7F-7D93-9449-A6C0-F121A16ECDBB}"/>
              </a:ext>
            </a:extLst>
          </p:cNvPr>
          <p:cNvGrpSpPr/>
          <p:nvPr/>
        </p:nvGrpSpPr>
        <p:grpSpPr>
          <a:xfrm>
            <a:off x="2754457" y="-737192"/>
            <a:ext cx="6289937" cy="8376429"/>
            <a:chOff x="5882185" y="-395786"/>
            <a:chExt cx="6289937" cy="8376429"/>
          </a:xfrm>
        </p:grpSpPr>
        <p:pic>
          <p:nvPicPr>
            <p:cNvPr id="14" name="Picture 1" descr="page4image1165919616">
              <a:extLst>
                <a:ext uri="{FF2B5EF4-FFF2-40B4-BE49-F238E27FC236}">
                  <a16:creationId xmlns:a16="http://schemas.microsoft.com/office/drawing/2014/main" id="{7C1BB32D-E064-BD4F-92B7-8F667F867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877" y="-167759"/>
              <a:ext cx="6056245" cy="8148402"/>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E4DB0852-ADC0-0F47-B0E1-2D7EFB6CDE1A}"/>
                </a:ext>
              </a:extLst>
            </p:cNvPr>
            <p:cNvSpPr/>
            <p:nvPr/>
          </p:nvSpPr>
          <p:spPr>
            <a:xfrm>
              <a:off x="5882185" y="-395786"/>
              <a:ext cx="6289937" cy="1992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19511A7-B93E-B346-8C0F-400B8BE9F8A3}"/>
                </a:ext>
              </a:extLst>
            </p:cNvPr>
            <p:cNvSpPr/>
            <p:nvPr/>
          </p:nvSpPr>
          <p:spPr>
            <a:xfrm>
              <a:off x="6169533" y="600596"/>
              <a:ext cx="2996331" cy="5353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36D6663-871B-384A-B495-F08E5222B8CA}"/>
                </a:ext>
              </a:extLst>
            </p:cNvPr>
            <p:cNvSpPr/>
            <p:nvPr/>
          </p:nvSpPr>
          <p:spPr>
            <a:xfrm flipV="1">
              <a:off x="7813379" y="7487684"/>
              <a:ext cx="4226530" cy="20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肺炎予防</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90F9C941-AB6C-284E-9874-E7A2B73B2013}"/>
              </a:ext>
            </a:extLst>
          </p:cNvPr>
          <p:cNvSpPr/>
          <p:nvPr/>
        </p:nvSpPr>
        <p:spPr>
          <a:xfrm>
            <a:off x="561109" y="1402792"/>
            <a:ext cx="8021782" cy="5016758"/>
          </a:xfrm>
          <a:prstGeom prst="rect">
            <a:avLst/>
          </a:prstGeom>
        </p:spPr>
        <p:txBody>
          <a:bodyPr wrap="square">
            <a:spAutoFit/>
          </a:bodyPr>
          <a:lstStyle/>
          <a:p>
            <a:r>
              <a:rPr lang="ja-JP" altLang="en-US" sz="2000"/>
              <a:t>院内肺炎の重症度：</a:t>
            </a:r>
            <a:r>
              <a:rPr lang="en" altLang="ja-JP" sz="2000" dirty="0"/>
              <a:t>I-ROAD</a:t>
            </a:r>
          </a:p>
          <a:p>
            <a:r>
              <a:rPr lang="ja-JP" altLang="en" sz="2000"/>
              <a:t>　</a:t>
            </a:r>
            <a:r>
              <a:rPr lang="en" altLang="ja-JP" sz="2000" dirty="0"/>
              <a:t>I</a:t>
            </a:r>
            <a:r>
              <a:rPr lang="ja-JP" altLang="en" sz="2000"/>
              <a:t>（</a:t>
            </a:r>
            <a:r>
              <a:rPr lang="en" altLang="ja-JP" sz="2000" dirty="0"/>
              <a:t>immunodeficiency</a:t>
            </a:r>
            <a:r>
              <a:rPr lang="ja-JP" altLang="en" sz="2000"/>
              <a:t>）：</a:t>
            </a:r>
            <a:r>
              <a:rPr lang="ja-JP" altLang="en-US" sz="2000"/>
              <a:t>悪性腫瘍 </a:t>
            </a:r>
            <a:r>
              <a:rPr lang="en" altLang="ja-JP" sz="2000" dirty="0"/>
              <a:t>or </a:t>
            </a:r>
            <a:r>
              <a:rPr lang="ja-JP" altLang="en-US" sz="2000"/>
              <a:t>免疫不全状態</a:t>
            </a:r>
          </a:p>
          <a:p>
            <a:r>
              <a:rPr lang="ja-JP" altLang="en-US" sz="2000"/>
              <a:t>　</a:t>
            </a:r>
            <a:r>
              <a:rPr lang="en" altLang="ja-JP" sz="2000" dirty="0"/>
              <a:t>R</a:t>
            </a:r>
            <a:r>
              <a:rPr lang="ja-JP" altLang="en" sz="2000"/>
              <a:t>（</a:t>
            </a:r>
            <a:r>
              <a:rPr lang="en" altLang="ja-JP" sz="2000" dirty="0"/>
              <a:t>Respiration</a:t>
            </a:r>
            <a:r>
              <a:rPr lang="ja-JP" altLang="en" sz="2000"/>
              <a:t>）：</a:t>
            </a:r>
            <a:r>
              <a:rPr lang="en" altLang="ja-JP" sz="2000" dirty="0"/>
              <a:t>SpO2 &gt; 90%</a:t>
            </a:r>
            <a:r>
              <a:rPr lang="ja-JP" altLang="en-US" sz="2000"/>
              <a:t>維持に</a:t>
            </a:r>
            <a:r>
              <a:rPr lang="en" altLang="ja-JP" sz="2000" dirty="0"/>
              <a:t>FiO2 &gt; 35%</a:t>
            </a:r>
            <a:r>
              <a:rPr lang="ja-JP" altLang="en-US" sz="2000"/>
              <a:t>が必要</a:t>
            </a:r>
          </a:p>
          <a:p>
            <a:r>
              <a:rPr lang="ja-JP" altLang="en-US" sz="2000"/>
              <a:t>　</a:t>
            </a:r>
            <a:r>
              <a:rPr lang="en" altLang="ja-JP" sz="2000" dirty="0"/>
              <a:t>O</a:t>
            </a:r>
            <a:r>
              <a:rPr lang="ja-JP" altLang="en" sz="2000"/>
              <a:t>（</a:t>
            </a:r>
            <a:r>
              <a:rPr lang="en" altLang="ja-JP" sz="2000" dirty="0"/>
              <a:t>Orientation</a:t>
            </a:r>
            <a:r>
              <a:rPr lang="ja-JP" altLang="en" sz="2000"/>
              <a:t>）：</a:t>
            </a:r>
            <a:r>
              <a:rPr lang="ja-JP" altLang="en-US" sz="2000"/>
              <a:t>意識障害</a:t>
            </a:r>
          </a:p>
          <a:p>
            <a:r>
              <a:rPr lang="ja-JP" altLang="en-US" sz="2000"/>
              <a:t>　</a:t>
            </a:r>
            <a:r>
              <a:rPr lang="en" altLang="ja-JP" sz="2000" dirty="0"/>
              <a:t>A</a:t>
            </a:r>
            <a:r>
              <a:rPr lang="ja-JP" altLang="en" sz="2000"/>
              <a:t>（</a:t>
            </a:r>
            <a:r>
              <a:rPr lang="en" altLang="ja-JP" sz="2000" dirty="0"/>
              <a:t>Age</a:t>
            </a:r>
            <a:r>
              <a:rPr lang="ja-JP" altLang="en" sz="2000"/>
              <a:t>）：</a:t>
            </a:r>
            <a:r>
              <a:rPr lang="ja-JP" altLang="en-US" sz="2000"/>
              <a:t>男性 ≧ </a:t>
            </a:r>
            <a:r>
              <a:rPr lang="en-US" altLang="ja-JP" sz="2000" dirty="0"/>
              <a:t>70</a:t>
            </a:r>
            <a:r>
              <a:rPr lang="ja-JP" altLang="en-US" sz="2000"/>
              <a:t>歳、女性 ≧ </a:t>
            </a:r>
            <a:r>
              <a:rPr lang="en-US" altLang="ja-JP" sz="2000" dirty="0"/>
              <a:t>75</a:t>
            </a:r>
            <a:r>
              <a:rPr lang="ja-JP" altLang="en-US" sz="2000"/>
              <a:t>歳</a:t>
            </a:r>
          </a:p>
          <a:p>
            <a:r>
              <a:rPr lang="ja-JP" altLang="en-US" sz="2000"/>
              <a:t>　</a:t>
            </a:r>
            <a:r>
              <a:rPr lang="en" altLang="ja-JP" sz="2000" dirty="0"/>
              <a:t>D</a:t>
            </a:r>
            <a:r>
              <a:rPr lang="ja-JP" altLang="en" sz="2000"/>
              <a:t>（</a:t>
            </a:r>
            <a:r>
              <a:rPr lang="en" altLang="ja-JP" sz="2000" dirty="0"/>
              <a:t>Dehydration</a:t>
            </a:r>
            <a:r>
              <a:rPr lang="ja-JP" altLang="en" sz="2000"/>
              <a:t>）：</a:t>
            </a:r>
            <a:r>
              <a:rPr lang="ja-JP" altLang="en-US" sz="2000"/>
              <a:t>乏尿 </a:t>
            </a:r>
            <a:r>
              <a:rPr lang="en" altLang="ja-JP" sz="2000" dirty="0"/>
              <a:t>or </a:t>
            </a:r>
            <a:r>
              <a:rPr lang="ja-JP" altLang="en-US" sz="2000"/>
              <a:t>脱水</a:t>
            </a:r>
          </a:p>
          <a:p>
            <a:r>
              <a:rPr lang="ja-JP" altLang="en-US" sz="2000"/>
              <a:t>　＞＞＞</a:t>
            </a:r>
          </a:p>
          <a:p>
            <a:r>
              <a:rPr lang="ja-JP" altLang="en-US" sz="2000"/>
              <a:t>　</a:t>
            </a:r>
            <a:r>
              <a:rPr lang="en-US" altLang="ja-JP" sz="2000" dirty="0"/>
              <a:t>3</a:t>
            </a:r>
            <a:r>
              <a:rPr lang="ja-JP" altLang="en-US" sz="2000"/>
              <a:t>項目該当なら重症</a:t>
            </a:r>
          </a:p>
          <a:p>
            <a:r>
              <a:rPr lang="ja-JP" altLang="en-US" sz="2000"/>
              <a:t>　</a:t>
            </a:r>
            <a:r>
              <a:rPr lang="en-US" altLang="ja-JP" sz="2000" dirty="0"/>
              <a:t>2</a:t>
            </a:r>
            <a:r>
              <a:rPr lang="ja-JP" altLang="en-US" sz="2000"/>
              <a:t>項目以下の該当なら</a:t>
            </a:r>
          </a:p>
          <a:p>
            <a:r>
              <a:rPr lang="ja-JP" altLang="en-US" sz="2000"/>
              <a:t>　　</a:t>
            </a:r>
            <a:r>
              <a:rPr lang="en" altLang="ja-JP" sz="2000" dirty="0"/>
              <a:t>CRP ≧ 20 mg/</a:t>
            </a:r>
            <a:r>
              <a:rPr lang="en" altLang="ja-JP" sz="2000" dirty="0" err="1"/>
              <a:t>dL</a:t>
            </a:r>
            <a:endParaRPr lang="en" altLang="ja-JP" sz="2000" dirty="0"/>
          </a:p>
          <a:p>
            <a:r>
              <a:rPr lang="ja-JP" altLang="en" sz="2000"/>
              <a:t>　　</a:t>
            </a:r>
            <a:r>
              <a:rPr lang="en" altLang="ja-JP" sz="2000" dirty="0"/>
              <a:t>CXR</a:t>
            </a:r>
            <a:r>
              <a:rPr lang="ja-JP" altLang="en-US" sz="2000"/>
              <a:t>で陰影が片肺の</a:t>
            </a:r>
            <a:r>
              <a:rPr lang="en-US" altLang="ja-JP" sz="2000" dirty="0"/>
              <a:t>2/3</a:t>
            </a:r>
            <a:r>
              <a:rPr lang="ja-JP" altLang="en-US" sz="2000"/>
              <a:t>以上</a:t>
            </a:r>
          </a:p>
          <a:p>
            <a:r>
              <a:rPr lang="ja-JP" altLang="en-US" sz="2000"/>
              <a:t>　　＞＞＞</a:t>
            </a:r>
          </a:p>
          <a:p>
            <a:r>
              <a:rPr lang="ja-JP" altLang="en-US" sz="2000"/>
              <a:t>　　該当ありなら中等症</a:t>
            </a:r>
          </a:p>
          <a:p>
            <a:r>
              <a:rPr lang="ja-JP" altLang="en-US" sz="2000"/>
              <a:t>　　該当なしなら軽症</a:t>
            </a:r>
          </a:p>
          <a:p>
            <a:endParaRPr lang="en-US" altLang="ja-JP" sz="2000" dirty="0"/>
          </a:p>
          <a:p>
            <a:r>
              <a:rPr lang="ja-JP" altLang="en-US" sz="2000"/>
              <a:t>医療・介護関連肺炎の重症度：</a:t>
            </a:r>
            <a:r>
              <a:rPr lang="en-US" altLang="ja-JP" sz="2000" dirty="0"/>
              <a:t>A-DROP</a:t>
            </a:r>
            <a:endParaRPr lang="ja-JP" altLang="en-US" sz="2000"/>
          </a:p>
        </p:txBody>
      </p:sp>
    </p:spTree>
    <p:extLst>
      <p:ext uri="{BB962C8B-B14F-4D97-AF65-F5344CB8AC3E}">
        <p14:creationId xmlns:p14="http://schemas.microsoft.com/office/powerpoint/2010/main" val="2720003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FEDC3D94-F10B-9345-BEB0-72B41736C241}"/>
              </a:ext>
            </a:extLst>
          </p:cNvPr>
          <p:cNvGrpSpPr/>
          <p:nvPr/>
        </p:nvGrpSpPr>
        <p:grpSpPr>
          <a:xfrm>
            <a:off x="2754457" y="-737192"/>
            <a:ext cx="6289937" cy="8376429"/>
            <a:chOff x="5882185" y="-395786"/>
            <a:chExt cx="6289937" cy="8376429"/>
          </a:xfrm>
        </p:grpSpPr>
        <p:pic>
          <p:nvPicPr>
            <p:cNvPr id="13" name="Picture 1" descr="page4image1165919616">
              <a:extLst>
                <a:ext uri="{FF2B5EF4-FFF2-40B4-BE49-F238E27FC236}">
                  <a16:creationId xmlns:a16="http://schemas.microsoft.com/office/drawing/2014/main" id="{0F26D5DF-1915-574E-96AB-EA4389B5F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877" y="-167759"/>
              <a:ext cx="6056245" cy="8148402"/>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F289C4D7-8542-3B4C-A5EA-6FFFED56ABDB}"/>
                </a:ext>
              </a:extLst>
            </p:cNvPr>
            <p:cNvSpPr/>
            <p:nvPr/>
          </p:nvSpPr>
          <p:spPr>
            <a:xfrm>
              <a:off x="5882185" y="-395786"/>
              <a:ext cx="6289937" cy="1992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6B95E8E-545D-BF4A-A474-307592A0250C}"/>
                </a:ext>
              </a:extLst>
            </p:cNvPr>
            <p:cNvSpPr/>
            <p:nvPr/>
          </p:nvSpPr>
          <p:spPr>
            <a:xfrm>
              <a:off x="6169533" y="600596"/>
              <a:ext cx="2996331" cy="5353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1027CBA-9098-DF43-B3CB-D1E0E1638872}"/>
                </a:ext>
              </a:extLst>
            </p:cNvPr>
            <p:cNvSpPr/>
            <p:nvPr/>
          </p:nvSpPr>
          <p:spPr>
            <a:xfrm flipV="1">
              <a:off x="7813379" y="7487684"/>
              <a:ext cx="4226530" cy="20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院内肺炎、医療・介護関連肺炎：次に</a:t>
            </a:r>
            <a:r>
              <a:rPr lang="en-US" altLang="ja-JP" sz="2800" dirty="0">
                <a:solidFill>
                  <a:srgbClr val="CD1C0B"/>
                </a:solidFill>
                <a:latin typeface="+mj-lt"/>
                <a:ea typeface="HGPｺﾞｼｯｸE" panose="020B0900000000000000" pitchFamily="50" charset="-128"/>
                <a:cs typeface="ヒラギノ角ゴ Pro W6"/>
              </a:rPr>
              <a:t>3</a:t>
            </a:r>
            <a:r>
              <a:rPr lang="ja-JP" altLang="en-US" sz="2800">
                <a:solidFill>
                  <a:srgbClr val="CD1C0B"/>
                </a:solidFill>
                <a:latin typeface="+mj-lt"/>
                <a:ea typeface="HGPｺﾞｼｯｸE" panose="020B0900000000000000" pitchFamily="50" charset="-128"/>
                <a:cs typeface="ヒラギノ角ゴ Pro W6"/>
              </a:rPr>
              <a:t>つ確認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90F9C941-AB6C-284E-9874-E7A2B73B2013}"/>
              </a:ext>
            </a:extLst>
          </p:cNvPr>
          <p:cNvSpPr/>
          <p:nvPr/>
        </p:nvSpPr>
        <p:spPr>
          <a:xfrm>
            <a:off x="561109" y="1402792"/>
            <a:ext cx="8021782" cy="3785652"/>
          </a:xfrm>
          <a:prstGeom prst="rect">
            <a:avLst/>
          </a:prstGeom>
        </p:spPr>
        <p:txBody>
          <a:bodyPr wrap="square">
            <a:spAutoFit/>
          </a:bodyPr>
          <a:lstStyle/>
          <a:p>
            <a:r>
              <a:rPr lang="ja-JP" altLang="en-US" sz="2000"/>
              <a:t>耐性菌リスク評価</a:t>
            </a:r>
            <a:endParaRPr lang="en-US" altLang="ja-JP" sz="2000" dirty="0"/>
          </a:p>
          <a:p>
            <a:r>
              <a:rPr lang="ja-JP" altLang="en-US" sz="2000"/>
              <a:t>　過去</a:t>
            </a:r>
            <a:r>
              <a:rPr lang="en-US" altLang="ja-JP" sz="2000" dirty="0"/>
              <a:t>90</a:t>
            </a:r>
            <a:r>
              <a:rPr lang="ja-JP" altLang="en-US" sz="2000"/>
              <a:t>日以内に経静脈的抗菌薬の使用歴</a:t>
            </a:r>
          </a:p>
          <a:p>
            <a:r>
              <a:rPr lang="ja-JP" altLang="en-US" sz="2000"/>
              <a:t>　過去</a:t>
            </a:r>
            <a:r>
              <a:rPr lang="en-US" altLang="ja-JP" sz="2000" dirty="0"/>
              <a:t>90</a:t>
            </a:r>
            <a:r>
              <a:rPr lang="ja-JP" altLang="en-US" sz="2000"/>
              <a:t>日以内に</a:t>
            </a:r>
            <a:r>
              <a:rPr lang="en-US" altLang="ja-JP" sz="2000" dirty="0"/>
              <a:t>2</a:t>
            </a:r>
            <a:r>
              <a:rPr lang="ja-JP" altLang="en-US" sz="2000"/>
              <a:t>日以上の入院歴</a:t>
            </a:r>
          </a:p>
          <a:p>
            <a:r>
              <a:rPr lang="ja-JP" altLang="en-US" sz="2000"/>
              <a:t>　免疫抑制状態</a:t>
            </a:r>
          </a:p>
          <a:p>
            <a:r>
              <a:rPr lang="ja-JP" altLang="en-US" sz="2000"/>
              <a:t>　活動性低下</a:t>
            </a:r>
            <a:endParaRPr lang="en-US" altLang="ja-JP" sz="2000" dirty="0"/>
          </a:p>
          <a:p>
            <a:r>
              <a:rPr lang="ja-JP" altLang="en-US" sz="2000"/>
              <a:t>　　</a:t>
            </a:r>
            <a:r>
              <a:rPr lang="en" altLang="ja-JP" sz="2000" dirty="0"/>
              <a:t>PS ≧ 3</a:t>
            </a:r>
            <a:r>
              <a:rPr lang="ja-JP" altLang="en" sz="2000"/>
              <a:t>、</a:t>
            </a:r>
            <a:r>
              <a:rPr lang="ja-JP" altLang="en-US" sz="2000"/>
              <a:t>バーセル指数 </a:t>
            </a:r>
            <a:r>
              <a:rPr lang="en-US" altLang="ja-JP" sz="2000" dirty="0"/>
              <a:t>&lt; 50</a:t>
            </a:r>
            <a:r>
              <a:rPr lang="ja-JP" altLang="en-US" sz="2000"/>
              <a:t>、歩行不能、</a:t>
            </a:r>
            <a:endParaRPr lang="en-US" altLang="ja-JP" sz="2000" dirty="0"/>
          </a:p>
          <a:p>
            <a:r>
              <a:rPr lang="ja-JP" altLang="en-US" sz="2000"/>
              <a:t>　　経管栄養 </a:t>
            </a:r>
            <a:r>
              <a:rPr lang="en" altLang="ja-JP" sz="2000" dirty="0"/>
              <a:t>or </a:t>
            </a:r>
            <a:r>
              <a:rPr lang="ja-JP" altLang="en-US" sz="2000"/>
              <a:t>中心静脈栄養法</a:t>
            </a:r>
            <a:endParaRPr lang="en-US" altLang="ja-JP" sz="2000" dirty="0"/>
          </a:p>
          <a:p>
            <a:r>
              <a:rPr lang="ja-JP" altLang="en-US" sz="2000"/>
              <a:t>　＞＞＞</a:t>
            </a:r>
            <a:endParaRPr lang="en-US" altLang="ja-JP" sz="2000" dirty="0"/>
          </a:p>
          <a:p>
            <a:r>
              <a:rPr lang="ja-JP" altLang="en-US" sz="2000"/>
              <a:t>　</a:t>
            </a:r>
            <a:r>
              <a:rPr lang="en-US" altLang="ja-JP" sz="2000" dirty="0"/>
              <a:t>2</a:t>
            </a:r>
            <a:r>
              <a:rPr lang="ja-JP" altLang="en-US" sz="2000"/>
              <a:t>項目以上で耐性菌の高リスク群</a:t>
            </a:r>
            <a:endParaRPr lang="en-US" altLang="ja-JP" sz="2000" dirty="0"/>
          </a:p>
          <a:p>
            <a:endParaRPr lang="en-US" altLang="ja-JP" sz="2000" dirty="0"/>
          </a:p>
          <a:p>
            <a:r>
              <a:rPr lang="ja-JP" altLang="en-US" sz="2000"/>
              <a:t>敗血症の合併</a:t>
            </a:r>
            <a:endParaRPr lang="en-US" altLang="ja-JP" sz="2000" dirty="0"/>
          </a:p>
          <a:p>
            <a:r>
              <a:rPr lang="ja-JP" altLang="en-US" sz="2000"/>
              <a:t>　</a:t>
            </a:r>
            <a:r>
              <a:rPr lang="en-US" altLang="ja-JP" sz="2000" dirty="0" err="1"/>
              <a:t>qSOFA</a:t>
            </a:r>
            <a:endParaRPr lang="ja-JP" altLang="en-US" sz="2000"/>
          </a:p>
        </p:txBody>
      </p:sp>
    </p:spTree>
    <p:extLst>
      <p:ext uri="{BB962C8B-B14F-4D97-AF65-F5344CB8AC3E}">
        <p14:creationId xmlns:p14="http://schemas.microsoft.com/office/powerpoint/2010/main" val="288380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3E3D61C-D996-154B-9A98-3FA9FF64CB1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75300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39806A-E4DB-A040-8405-21AEAFDE1E5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4209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0989CCD-A9B3-DA41-88CD-C74629B4959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37592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77379D-4473-8347-8851-5F1FD19136F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91951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肺炎予防：薬剤</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90F9C941-AB6C-284E-9874-E7A2B73B2013}"/>
              </a:ext>
            </a:extLst>
          </p:cNvPr>
          <p:cNvSpPr/>
          <p:nvPr/>
        </p:nvSpPr>
        <p:spPr>
          <a:xfrm>
            <a:off x="561109" y="1402792"/>
            <a:ext cx="8021782" cy="4524315"/>
          </a:xfrm>
          <a:prstGeom prst="rect">
            <a:avLst/>
          </a:prstGeom>
        </p:spPr>
        <p:txBody>
          <a:bodyPr wrap="square">
            <a:spAutoFit/>
          </a:bodyPr>
          <a:lstStyle/>
          <a:p>
            <a:r>
              <a:rPr lang="en" altLang="ja-JP" dirty="0"/>
              <a:t>ACE inhibitor</a:t>
            </a:r>
            <a:endParaRPr lang="en" altLang="ja-JP" sz="2000" dirty="0"/>
          </a:p>
          <a:p>
            <a:r>
              <a:rPr lang="ja-JP" altLang="en"/>
              <a:t>　</a:t>
            </a:r>
            <a:r>
              <a:rPr lang="ja-JP" altLang="en-US"/>
              <a:t>不顕性誤嚥には有効（</a:t>
            </a:r>
            <a:r>
              <a:rPr lang="en" altLang="ja-JP" dirty="0"/>
              <a:t>J Am </a:t>
            </a:r>
            <a:r>
              <a:rPr lang="en" altLang="ja-JP" dirty="0" err="1"/>
              <a:t>Geriatr</a:t>
            </a:r>
            <a:r>
              <a:rPr lang="en" altLang="ja-JP" dirty="0"/>
              <a:t> Soc. 2004 May;52(5):846-7.</a:t>
            </a:r>
            <a:r>
              <a:rPr lang="ja-JP" altLang="en"/>
              <a:t>）</a:t>
            </a:r>
            <a:endParaRPr lang="en" altLang="ja-JP" sz="2000" dirty="0"/>
          </a:p>
          <a:p>
            <a:r>
              <a:rPr lang="ja-JP" altLang="en"/>
              <a:t>　</a:t>
            </a:r>
            <a:r>
              <a:rPr lang="ja-JP" altLang="en-US"/>
              <a:t>脳梗塞既往患者にタナトリルなど投与で肺炎が</a:t>
            </a:r>
            <a:r>
              <a:rPr lang="en-US" altLang="ja-JP" dirty="0"/>
              <a:t>1/3</a:t>
            </a:r>
            <a:r>
              <a:rPr lang="ja-JP" altLang="en-US"/>
              <a:t>に（</a:t>
            </a:r>
            <a:r>
              <a:rPr lang="en" altLang="ja-JP" dirty="0"/>
              <a:t>Lancet. 1998 Sep 26;352(9133):1069.</a:t>
            </a:r>
            <a:r>
              <a:rPr lang="ja-JP" altLang="en"/>
              <a:t>）</a:t>
            </a:r>
            <a:endParaRPr lang="en-US" altLang="ja-JP" dirty="0"/>
          </a:p>
          <a:p>
            <a:endParaRPr lang="en-US" altLang="ja-JP" dirty="0"/>
          </a:p>
          <a:p>
            <a:r>
              <a:rPr lang="ja-JP" altLang="en-US"/>
              <a:t>アマンタジン：ドパミン合成を促進させるため</a:t>
            </a:r>
            <a:endParaRPr lang="ja-JP" altLang="en-US" sz="2000"/>
          </a:p>
          <a:p>
            <a:r>
              <a:rPr lang="ja-JP" altLang="en-US"/>
              <a:t>　肺炎の罹患率が</a:t>
            </a:r>
            <a:r>
              <a:rPr lang="en-US" altLang="ja-JP" dirty="0"/>
              <a:t>1/5</a:t>
            </a:r>
            <a:r>
              <a:rPr lang="ja-JP" altLang="en-US"/>
              <a:t>に低下する（</a:t>
            </a:r>
            <a:r>
              <a:rPr lang="en" altLang="ja-JP" dirty="0"/>
              <a:t>Lancet. 1999 Apr 3;353(9159):1157.</a:t>
            </a:r>
            <a:r>
              <a:rPr lang="ja-JP" altLang="en"/>
              <a:t>）</a:t>
            </a:r>
            <a:endParaRPr lang="en" altLang="ja-JP" sz="2000" dirty="0"/>
          </a:p>
          <a:p>
            <a:r>
              <a:rPr lang="ja-JP" altLang="en"/>
              <a:t>　</a:t>
            </a:r>
            <a:r>
              <a:rPr lang="ja-JP" altLang="en-US"/>
              <a:t>不顕性誤嚥には有効（</a:t>
            </a:r>
            <a:r>
              <a:rPr lang="en" altLang="ja-JP" dirty="0"/>
              <a:t>J Am </a:t>
            </a:r>
            <a:r>
              <a:rPr lang="en" altLang="ja-JP" dirty="0" err="1"/>
              <a:t>Geriatr</a:t>
            </a:r>
            <a:r>
              <a:rPr lang="en" altLang="ja-JP" dirty="0"/>
              <a:t> Soc. 2004 May;52(5):846-7.</a:t>
            </a:r>
            <a:r>
              <a:rPr lang="ja-JP" altLang="en"/>
              <a:t>）</a:t>
            </a:r>
            <a:endParaRPr lang="en" altLang="ja-JP" sz="2000" dirty="0"/>
          </a:p>
          <a:p>
            <a:endParaRPr lang="en-US" altLang="ja-JP" dirty="0"/>
          </a:p>
          <a:p>
            <a:r>
              <a:rPr lang="ja-JP" altLang="en-US"/>
              <a:t>シロスタゾール</a:t>
            </a:r>
            <a:endParaRPr lang="ja-JP" altLang="en-US" sz="2000"/>
          </a:p>
          <a:p>
            <a:r>
              <a:rPr lang="ja-JP" altLang="en-US"/>
              <a:t>　肺炎の発症が</a:t>
            </a:r>
            <a:r>
              <a:rPr lang="en-US" altLang="ja-JP" dirty="0"/>
              <a:t>1/2</a:t>
            </a:r>
            <a:r>
              <a:rPr lang="ja-JP" altLang="en-US"/>
              <a:t>に低下する（</a:t>
            </a:r>
            <a:r>
              <a:rPr lang="en" altLang="ja-JP" dirty="0"/>
              <a:t>J Am </a:t>
            </a:r>
            <a:r>
              <a:rPr lang="en" altLang="ja-JP" dirty="0" err="1"/>
              <a:t>Geriatr</a:t>
            </a:r>
            <a:r>
              <a:rPr lang="en" altLang="ja-JP" dirty="0"/>
              <a:t> Soc. 2001 May;49(5):687-8.</a:t>
            </a:r>
            <a:r>
              <a:rPr lang="ja-JP" altLang="en"/>
              <a:t>）</a:t>
            </a:r>
            <a:endParaRPr lang="en" altLang="ja-JP" sz="2000" dirty="0"/>
          </a:p>
          <a:p>
            <a:endParaRPr lang="en-US" altLang="ja-JP" dirty="0"/>
          </a:p>
          <a:p>
            <a:r>
              <a:rPr lang="ja-JP" altLang="en-US"/>
              <a:t>モサプリド</a:t>
            </a:r>
            <a:endParaRPr lang="ja-JP" altLang="en-US" sz="2000"/>
          </a:p>
          <a:p>
            <a:r>
              <a:rPr lang="ja-JP" altLang="en-US"/>
              <a:t>　腸管蠕動運動改善</a:t>
            </a:r>
            <a:endParaRPr lang="ja-JP" altLang="en-US" sz="2000"/>
          </a:p>
          <a:p>
            <a:r>
              <a:rPr lang="ja-JP" altLang="en-US"/>
              <a:t>　便秘を予防すると嘔吐誤嚥を防げる（</a:t>
            </a:r>
            <a:r>
              <a:rPr lang="en" altLang="ja-JP" dirty="0" err="1"/>
              <a:t>Geriatr</a:t>
            </a:r>
            <a:r>
              <a:rPr lang="en" altLang="ja-JP" dirty="0"/>
              <a:t> </a:t>
            </a:r>
            <a:r>
              <a:rPr lang="en" altLang="ja-JP" dirty="0" err="1"/>
              <a:t>Gerontol</a:t>
            </a:r>
            <a:r>
              <a:rPr lang="en" altLang="ja-JP" dirty="0"/>
              <a:t> Int. 2012 Jul;12(3):570-1.</a:t>
            </a:r>
            <a:r>
              <a:rPr lang="ja-JP" altLang="en"/>
              <a:t>）</a:t>
            </a:r>
            <a:endParaRPr lang="en" altLang="ja-JP" sz="2000" dirty="0"/>
          </a:p>
          <a:p>
            <a:r>
              <a:rPr lang="ja-JP" altLang="en"/>
              <a:t>　</a:t>
            </a:r>
            <a:r>
              <a:rPr lang="ja-JP" altLang="en-US"/>
              <a:t>発熱回数の減少（</a:t>
            </a:r>
            <a:r>
              <a:rPr lang="en" altLang="ja-JP" dirty="0"/>
              <a:t>J Am </a:t>
            </a:r>
            <a:r>
              <a:rPr lang="en" altLang="ja-JP" dirty="0" err="1"/>
              <a:t>Geriatr</a:t>
            </a:r>
            <a:r>
              <a:rPr lang="en" altLang="ja-JP" dirty="0"/>
              <a:t> Soc. 2007 Jan;55(1):142-4.</a:t>
            </a:r>
            <a:r>
              <a:rPr lang="ja-JP" altLang="en"/>
              <a:t>）</a:t>
            </a:r>
            <a:endParaRPr lang="en" altLang="ja-JP" sz="2000" dirty="0"/>
          </a:p>
        </p:txBody>
      </p:sp>
      <p:pic>
        <p:nvPicPr>
          <p:cNvPr id="2" name="図 1">
            <a:extLst>
              <a:ext uri="{FF2B5EF4-FFF2-40B4-BE49-F238E27FC236}">
                <a16:creationId xmlns:a16="http://schemas.microsoft.com/office/drawing/2014/main" id="{EF67B960-F476-414B-B27B-1F6B63C842AC}"/>
              </a:ext>
            </a:extLst>
          </p:cNvPr>
          <p:cNvPicPr>
            <a:picLocks noChangeAspect="1"/>
          </p:cNvPicPr>
          <p:nvPr/>
        </p:nvPicPr>
        <p:blipFill>
          <a:blip r:embed="rId3"/>
          <a:stretch>
            <a:fillRect/>
          </a:stretch>
        </p:blipFill>
        <p:spPr>
          <a:xfrm>
            <a:off x="7830660" y="3036332"/>
            <a:ext cx="752231" cy="661963"/>
          </a:xfrm>
          <a:prstGeom prst="rect">
            <a:avLst/>
          </a:prstGeom>
        </p:spPr>
      </p:pic>
      <p:pic>
        <p:nvPicPr>
          <p:cNvPr id="3" name="図 2">
            <a:extLst>
              <a:ext uri="{FF2B5EF4-FFF2-40B4-BE49-F238E27FC236}">
                <a16:creationId xmlns:a16="http://schemas.microsoft.com/office/drawing/2014/main" id="{1CB03A9F-E45D-7C4F-8F25-E3059143A80B}"/>
              </a:ext>
            </a:extLst>
          </p:cNvPr>
          <p:cNvPicPr>
            <a:picLocks noChangeAspect="1"/>
          </p:cNvPicPr>
          <p:nvPr/>
        </p:nvPicPr>
        <p:blipFill>
          <a:blip r:embed="rId4"/>
          <a:stretch>
            <a:fillRect/>
          </a:stretch>
        </p:blipFill>
        <p:spPr>
          <a:xfrm>
            <a:off x="7374925" y="3428254"/>
            <a:ext cx="831850" cy="730250"/>
          </a:xfrm>
          <a:prstGeom prst="rect">
            <a:avLst/>
          </a:prstGeom>
        </p:spPr>
      </p:pic>
      <p:pic>
        <p:nvPicPr>
          <p:cNvPr id="4" name="図 3">
            <a:extLst>
              <a:ext uri="{FF2B5EF4-FFF2-40B4-BE49-F238E27FC236}">
                <a16:creationId xmlns:a16="http://schemas.microsoft.com/office/drawing/2014/main" id="{DDFCE980-D71E-4A4C-8C33-49B158FB3E9B}"/>
              </a:ext>
            </a:extLst>
          </p:cNvPr>
          <p:cNvPicPr>
            <a:picLocks noChangeAspect="1"/>
          </p:cNvPicPr>
          <p:nvPr/>
        </p:nvPicPr>
        <p:blipFill>
          <a:blip r:embed="rId5"/>
          <a:stretch>
            <a:fillRect/>
          </a:stretch>
        </p:blipFill>
        <p:spPr>
          <a:xfrm>
            <a:off x="8168301" y="3428254"/>
            <a:ext cx="829180" cy="727906"/>
          </a:xfrm>
          <a:prstGeom prst="rect">
            <a:avLst/>
          </a:prstGeom>
        </p:spPr>
      </p:pic>
    </p:spTree>
    <p:extLst>
      <p:ext uri="{BB962C8B-B14F-4D97-AF65-F5344CB8AC3E}">
        <p14:creationId xmlns:p14="http://schemas.microsoft.com/office/powerpoint/2010/main" val="283645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4image1165919616">
            <a:extLst>
              <a:ext uri="{FF2B5EF4-FFF2-40B4-BE49-F238E27FC236}">
                <a16:creationId xmlns:a16="http://schemas.microsoft.com/office/drawing/2014/main" id="{674F96CE-1454-8943-9867-C88BCE867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990" y="-577193"/>
            <a:ext cx="6056245" cy="814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33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肺炎予防：ワクチン</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90F9C941-AB6C-284E-9874-E7A2B73B2013}"/>
              </a:ext>
            </a:extLst>
          </p:cNvPr>
          <p:cNvSpPr/>
          <p:nvPr/>
        </p:nvSpPr>
        <p:spPr>
          <a:xfrm>
            <a:off x="561108" y="1402792"/>
            <a:ext cx="8205847" cy="2862322"/>
          </a:xfrm>
          <a:prstGeom prst="rect">
            <a:avLst/>
          </a:prstGeom>
        </p:spPr>
        <p:txBody>
          <a:bodyPr wrap="square">
            <a:spAutoFit/>
          </a:bodyPr>
          <a:lstStyle/>
          <a:p>
            <a:r>
              <a:rPr lang="ja-JP" altLang="en-US"/>
              <a:t>肺炎球菌ワクチン</a:t>
            </a:r>
          </a:p>
          <a:p>
            <a:r>
              <a:rPr lang="ja-JP" altLang="en-US"/>
              <a:t>　肺炎入院回数・死亡率が低下（</a:t>
            </a:r>
            <a:r>
              <a:rPr lang="en" altLang="ja-JP" dirty="0"/>
              <a:t>Arch Intern Med. 1999 Nov 8;159(20):2437-42.</a:t>
            </a:r>
            <a:r>
              <a:rPr lang="ja-JP" altLang="en"/>
              <a:t>）</a:t>
            </a:r>
            <a:endParaRPr lang="en" altLang="ja-JP" dirty="0"/>
          </a:p>
          <a:p>
            <a:r>
              <a:rPr lang="ja-JP" altLang="en"/>
              <a:t>　</a:t>
            </a:r>
            <a:r>
              <a:rPr lang="en" altLang="ja-JP" dirty="0"/>
              <a:t>COPD</a:t>
            </a:r>
            <a:r>
              <a:rPr lang="ja-JP" altLang="en-US"/>
              <a:t>では肺炎発症が減少（</a:t>
            </a:r>
            <a:r>
              <a:rPr lang="en" altLang="ja-JP" dirty="0" err="1"/>
              <a:t>Geriatr</a:t>
            </a:r>
            <a:r>
              <a:rPr lang="en" altLang="ja-JP" dirty="0"/>
              <a:t> </a:t>
            </a:r>
            <a:r>
              <a:rPr lang="en" altLang="ja-JP" dirty="0" err="1"/>
              <a:t>Gerontol</a:t>
            </a:r>
            <a:r>
              <a:rPr lang="en" altLang="ja-JP" dirty="0"/>
              <a:t> Int. 2009 Jun;9(2):206-9.</a:t>
            </a:r>
            <a:r>
              <a:rPr lang="ja-JP" altLang="en"/>
              <a:t>）</a:t>
            </a:r>
            <a:endParaRPr lang="en" altLang="ja-JP" dirty="0"/>
          </a:p>
          <a:p>
            <a:endParaRPr lang="en-US" altLang="ja-JP" dirty="0"/>
          </a:p>
          <a:p>
            <a:r>
              <a:rPr lang="ja-JP" altLang="en-US"/>
              <a:t>インフルエンザウイルスワクチン</a:t>
            </a:r>
          </a:p>
          <a:p>
            <a:r>
              <a:rPr lang="ja-JP" altLang="en-US"/>
              <a:t>　寝たきり高齢者でも肺炎発症率減少（</a:t>
            </a:r>
            <a:r>
              <a:rPr lang="en" altLang="ja-JP" dirty="0"/>
              <a:t>Arch Intern Med. 1999 Jun 14;159(11):1258.</a:t>
            </a:r>
            <a:r>
              <a:rPr lang="ja-JP" altLang="en"/>
              <a:t>）</a:t>
            </a:r>
            <a:endParaRPr lang="en" altLang="ja-JP" dirty="0"/>
          </a:p>
          <a:p>
            <a:endParaRPr lang="en-US" altLang="ja-JP" dirty="0"/>
          </a:p>
          <a:p>
            <a:r>
              <a:rPr lang="ja-JP" altLang="en-US"/>
              <a:t>＞＞＞</a:t>
            </a:r>
            <a:endParaRPr lang="en-US" altLang="ja-JP" dirty="0"/>
          </a:p>
          <a:p>
            <a:endParaRPr lang="en-US" altLang="ja-JP" dirty="0"/>
          </a:p>
          <a:p>
            <a:r>
              <a:rPr lang="ja-JP" altLang="en-US"/>
              <a:t>併用するとさらに肺炎の入院や死亡率が低下（</a:t>
            </a:r>
            <a:r>
              <a:rPr lang="en" altLang="ja-JP" dirty="0"/>
              <a:t>Vaccine. 1999 Jul 30;17 </a:t>
            </a:r>
            <a:r>
              <a:rPr lang="en" altLang="ja-JP" dirty="0" err="1"/>
              <a:t>Suppl</a:t>
            </a:r>
            <a:r>
              <a:rPr lang="en" altLang="ja-JP" dirty="0"/>
              <a:t> 1:S91-3.</a:t>
            </a:r>
            <a:r>
              <a:rPr lang="ja-JP" altLang="en"/>
              <a:t>）</a:t>
            </a:r>
            <a:endParaRPr lang="en" altLang="ja-JP" dirty="0"/>
          </a:p>
        </p:txBody>
      </p:sp>
      <p:pic>
        <p:nvPicPr>
          <p:cNvPr id="2" name="図 1">
            <a:extLst>
              <a:ext uri="{FF2B5EF4-FFF2-40B4-BE49-F238E27FC236}">
                <a16:creationId xmlns:a16="http://schemas.microsoft.com/office/drawing/2014/main" id="{ECEEDD08-0BD5-E241-AA07-FA0559CCAC8A}"/>
              </a:ext>
            </a:extLst>
          </p:cNvPr>
          <p:cNvPicPr>
            <a:picLocks noChangeAspect="1"/>
          </p:cNvPicPr>
          <p:nvPr/>
        </p:nvPicPr>
        <p:blipFill>
          <a:blip r:embed="rId3"/>
          <a:stretch>
            <a:fillRect/>
          </a:stretch>
        </p:blipFill>
        <p:spPr>
          <a:xfrm>
            <a:off x="6350000" y="4182207"/>
            <a:ext cx="2540000" cy="2362200"/>
          </a:xfrm>
          <a:prstGeom prst="rect">
            <a:avLst/>
          </a:prstGeom>
        </p:spPr>
      </p:pic>
    </p:spTree>
    <p:extLst>
      <p:ext uri="{BB962C8B-B14F-4D97-AF65-F5344CB8AC3E}">
        <p14:creationId xmlns:p14="http://schemas.microsoft.com/office/powerpoint/2010/main" val="2143460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肺炎予防：介護</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90F9C941-AB6C-284E-9874-E7A2B73B2013}"/>
              </a:ext>
            </a:extLst>
          </p:cNvPr>
          <p:cNvSpPr/>
          <p:nvPr/>
        </p:nvSpPr>
        <p:spPr>
          <a:xfrm>
            <a:off x="561108" y="1402792"/>
            <a:ext cx="8205847" cy="3970318"/>
          </a:xfrm>
          <a:prstGeom prst="rect">
            <a:avLst/>
          </a:prstGeom>
        </p:spPr>
        <p:txBody>
          <a:bodyPr wrap="square">
            <a:spAutoFit/>
          </a:bodyPr>
          <a:lstStyle/>
          <a:p>
            <a:r>
              <a:rPr lang="ja-JP" altLang="en-US"/>
              <a:t>口腔ケア</a:t>
            </a:r>
          </a:p>
          <a:p>
            <a:r>
              <a:rPr lang="ja-JP" altLang="en-US"/>
              <a:t>　</a:t>
            </a:r>
            <a:r>
              <a:rPr lang="en" altLang="ja-JP" dirty="0"/>
              <a:t>ADL</a:t>
            </a:r>
            <a:r>
              <a:rPr lang="ja-JP" altLang="en-US"/>
              <a:t>が低下していると口腔ケアが不十分になり口腔内雑菌が増加する</a:t>
            </a:r>
          </a:p>
          <a:p>
            <a:r>
              <a:rPr lang="ja-JP" altLang="en-US"/>
              <a:t>　施設高齢者の歯磨きで肺炎の頻度が減る（</a:t>
            </a:r>
            <a:r>
              <a:rPr lang="en" altLang="ja-JP" dirty="0"/>
              <a:t>J Am </a:t>
            </a:r>
            <a:r>
              <a:rPr lang="en" altLang="ja-JP" dirty="0" err="1"/>
              <a:t>Geriatr</a:t>
            </a:r>
            <a:r>
              <a:rPr lang="en" altLang="ja-JP" dirty="0"/>
              <a:t> Soc. 2002 Mar;50(3):430-3.</a:t>
            </a:r>
            <a:r>
              <a:rPr lang="ja-JP" altLang="en"/>
              <a:t>）</a:t>
            </a:r>
            <a:endParaRPr lang="en" altLang="ja-JP" dirty="0"/>
          </a:p>
          <a:p>
            <a:r>
              <a:rPr lang="ja-JP" altLang="en"/>
              <a:t>　</a:t>
            </a:r>
            <a:r>
              <a:rPr lang="ja-JP" altLang="en-US"/>
              <a:t>歯肉マッサージで嚥下反射が改善する（</a:t>
            </a:r>
            <a:r>
              <a:rPr lang="en" altLang="ja-JP" dirty="0"/>
              <a:t>JAMA. 2001 Nov 14;286(18):2235-6.</a:t>
            </a:r>
            <a:r>
              <a:rPr lang="ja-JP" altLang="en"/>
              <a:t>）</a:t>
            </a:r>
            <a:endParaRPr lang="en" altLang="ja-JP" dirty="0"/>
          </a:p>
          <a:p>
            <a:r>
              <a:rPr lang="ja-JP" altLang="en"/>
              <a:t>　</a:t>
            </a:r>
            <a:r>
              <a:rPr lang="ja-JP" altLang="en-US"/>
              <a:t>総合ケアで肺炎が減少（</a:t>
            </a:r>
            <a:r>
              <a:rPr lang="en" altLang="ja-JP" dirty="0" err="1"/>
              <a:t>Geriatr</a:t>
            </a:r>
            <a:r>
              <a:rPr lang="en" altLang="ja-JP" dirty="0"/>
              <a:t> </a:t>
            </a:r>
            <a:r>
              <a:rPr lang="en" altLang="ja-JP" dirty="0" err="1"/>
              <a:t>Gerontol</a:t>
            </a:r>
            <a:r>
              <a:rPr lang="en" altLang="ja-JP" dirty="0"/>
              <a:t> Int. 2013 Oct;13(4):1082-4.</a:t>
            </a:r>
            <a:r>
              <a:rPr lang="ja-JP" altLang="en"/>
              <a:t>）</a:t>
            </a:r>
            <a:endParaRPr lang="en-US" altLang="ja-JP" dirty="0"/>
          </a:p>
          <a:p>
            <a:endParaRPr lang="en-US" altLang="ja-JP" dirty="0"/>
          </a:p>
          <a:p>
            <a:r>
              <a:rPr lang="ja-JP" altLang="en-US"/>
              <a:t>食事の姿勢</a:t>
            </a:r>
          </a:p>
          <a:p>
            <a:r>
              <a:rPr lang="ja-JP" altLang="en-US"/>
              <a:t>　自力摂取なら端座位・椅子座位</a:t>
            </a:r>
          </a:p>
          <a:p>
            <a:r>
              <a:rPr lang="ja-JP" altLang="en-US"/>
              <a:t>　介助摂取ならファーラー位（</a:t>
            </a:r>
            <a:r>
              <a:rPr lang="en-US" altLang="ja-JP" dirty="0"/>
              <a:t>45-60</a:t>
            </a:r>
            <a:r>
              <a:rPr lang="ja-JP" altLang="en-US"/>
              <a:t>度）</a:t>
            </a:r>
          </a:p>
          <a:p>
            <a:r>
              <a:rPr lang="ja-JP" altLang="en-US"/>
              <a:t>　食後に座位を保つ（</a:t>
            </a:r>
            <a:r>
              <a:rPr lang="en" altLang="ja-JP" dirty="0"/>
              <a:t>Gerontology. 2002 May-Jun;48(3):194-5.</a:t>
            </a:r>
            <a:r>
              <a:rPr lang="ja-JP" altLang="en"/>
              <a:t>）</a:t>
            </a:r>
            <a:endParaRPr lang="en-US" altLang="ja-JP" dirty="0"/>
          </a:p>
          <a:p>
            <a:endParaRPr lang="en-US" altLang="ja-JP" dirty="0"/>
          </a:p>
          <a:p>
            <a:r>
              <a:rPr lang="ja-JP" altLang="en-US"/>
              <a:t>気道浄化：排痰を促す</a:t>
            </a:r>
          </a:p>
          <a:p>
            <a:r>
              <a:rPr lang="ja-JP" altLang="en-US"/>
              <a:t>　深呼吸、咳嗽を促す、体位変換</a:t>
            </a:r>
          </a:p>
          <a:p>
            <a:r>
              <a:rPr lang="ja-JP" altLang="en-US"/>
              <a:t>　離床、加湿</a:t>
            </a:r>
          </a:p>
        </p:txBody>
      </p:sp>
    </p:spTree>
    <p:extLst>
      <p:ext uri="{BB962C8B-B14F-4D97-AF65-F5344CB8AC3E}">
        <p14:creationId xmlns:p14="http://schemas.microsoft.com/office/powerpoint/2010/main" val="3871068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4image1165919616">
            <a:extLst>
              <a:ext uri="{FF2B5EF4-FFF2-40B4-BE49-F238E27FC236}">
                <a16:creationId xmlns:a16="http://schemas.microsoft.com/office/drawing/2014/main" id="{674F96CE-1454-8943-9867-C88BCE867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990" y="-577193"/>
            <a:ext cx="6056245" cy="814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4506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まとめ</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F844528F-C721-644A-B6C4-0ADA48751092}"/>
              </a:ext>
            </a:extLst>
          </p:cNvPr>
          <p:cNvSpPr/>
          <p:nvPr/>
        </p:nvSpPr>
        <p:spPr>
          <a:xfrm>
            <a:off x="561109" y="1402792"/>
            <a:ext cx="8021782" cy="4093428"/>
          </a:xfrm>
          <a:prstGeom prst="rect">
            <a:avLst/>
          </a:prstGeom>
        </p:spPr>
        <p:txBody>
          <a:bodyPr wrap="square">
            <a:spAutoFit/>
          </a:bodyPr>
          <a:lstStyle/>
          <a:p>
            <a:r>
              <a:rPr lang="ja-JP" altLang="en-US" sz="2000"/>
              <a:t>肺病変</a:t>
            </a:r>
            <a:r>
              <a:rPr lang="en-US" altLang="ja-JP" sz="2000" dirty="0"/>
              <a:t> + </a:t>
            </a:r>
            <a:r>
              <a:rPr lang="ja-JP" altLang="en-US" sz="2000"/>
              <a:t>炎症</a:t>
            </a:r>
            <a:r>
              <a:rPr lang="en-US" altLang="ja-JP" sz="2000" dirty="0"/>
              <a:t> = </a:t>
            </a:r>
            <a:r>
              <a:rPr lang="ja-JP" altLang="en-US" sz="2000"/>
              <a:t>肺炎</a:t>
            </a:r>
            <a:endParaRPr lang="en-US" altLang="ja-JP" sz="2000" dirty="0"/>
          </a:p>
          <a:p>
            <a:endParaRPr lang="en-US" altLang="ja-JP" sz="2000" dirty="0"/>
          </a:p>
          <a:p>
            <a:r>
              <a:rPr lang="ja-JP" altLang="en-US" sz="2000"/>
              <a:t>患者背景で</a:t>
            </a:r>
            <a:r>
              <a:rPr lang="en-US" altLang="ja-JP" sz="2000" dirty="0"/>
              <a:t>3</a:t>
            </a:r>
            <a:r>
              <a:rPr lang="ja-JP" altLang="en-US" sz="2000"/>
              <a:t>つに分類</a:t>
            </a:r>
            <a:endParaRPr lang="en-US" altLang="ja-JP" sz="2000" dirty="0"/>
          </a:p>
          <a:p>
            <a:endParaRPr lang="en-US" altLang="ja-JP" sz="2000" dirty="0"/>
          </a:p>
          <a:p>
            <a:r>
              <a:rPr lang="en-US" altLang="ja-JP" sz="2000" dirty="0"/>
              <a:t>CAP</a:t>
            </a:r>
            <a:r>
              <a:rPr lang="ja-JP" altLang="en-US" sz="2000"/>
              <a:t>は・・・</a:t>
            </a:r>
            <a:endParaRPr lang="en-US" altLang="ja-JP" sz="2000" dirty="0"/>
          </a:p>
          <a:p>
            <a:r>
              <a:rPr lang="ja-JP" altLang="en-US" sz="2000"/>
              <a:t>　</a:t>
            </a:r>
            <a:r>
              <a:rPr lang="en-US" altLang="ja-JP" sz="2000" dirty="0" err="1"/>
              <a:t>qSOFA</a:t>
            </a:r>
            <a:r>
              <a:rPr lang="ja-JP" altLang="en-US" sz="2000"/>
              <a:t>→</a:t>
            </a:r>
            <a:r>
              <a:rPr lang="en-US" altLang="ja-JP" sz="2000" dirty="0"/>
              <a:t>A-DROP</a:t>
            </a:r>
            <a:r>
              <a:rPr lang="ja-JP" altLang="en-US" sz="2000"/>
              <a:t>→非定型肺炎の確認</a:t>
            </a:r>
            <a:endParaRPr lang="en-US" altLang="ja-JP" sz="2000" dirty="0"/>
          </a:p>
          <a:p>
            <a:r>
              <a:rPr lang="ja-JP" altLang="en-US" sz="2000"/>
              <a:t>　高齢者では決して長期予後は良くないのでご注意を！</a:t>
            </a:r>
            <a:endParaRPr lang="en-US" altLang="ja-JP" sz="2000" dirty="0"/>
          </a:p>
          <a:p>
            <a:r>
              <a:rPr lang="ja-JP" altLang="en-US" sz="2000"/>
              <a:t>　アドバンス・ケア・プランニングをお願いします</a:t>
            </a:r>
            <a:endParaRPr lang="en-US" altLang="ja-JP" sz="2000" dirty="0"/>
          </a:p>
          <a:p>
            <a:endParaRPr lang="en-US" altLang="ja-JP" sz="2000" dirty="0"/>
          </a:p>
          <a:p>
            <a:r>
              <a:rPr lang="en-US" altLang="ja-JP" sz="2000" dirty="0"/>
              <a:t>NHCAP</a:t>
            </a:r>
            <a:r>
              <a:rPr lang="ja-JP" altLang="en-US" sz="2000"/>
              <a:t>・</a:t>
            </a:r>
            <a:r>
              <a:rPr lang="en-US" altLang="ja-JP" sz="2000" dirty="0"/>
              <a:t>HAP</a:t>
            </a:r>
            <a:r>
              <a:rPr lang="ja-JP" altLang="en-US" sz="2000"/>
              <a:t>は・・・</a:t>
            </a:r>
            <a:endParaRPr lang="en-US" altLang="ja-JP" sz="2000" dirty="0"/>
          </a:p>
          <a:p>
            <a:r>
              <a:rPr lang="ja-JP" altLang="en-US" sz="2000"/>
              <a:t>　誤嚥リスク・終末期の評価</a:t>
            </a:r>
            <a:endParaRPr lang="en-US" altLang="ja-JP" sz="2000" dirty="0"/>
          </a:p>
          <a:p>
            <a:r>
              <a:rPr lang="ja-JP" altLang="en-US" sz="2000"/>
              <a:t>　</a:t>
            </a:r>
            <a:r>
              <a:rPr lang="en-US" altLang="ja-JP" sz="2000" dirty="0" err="1"/>
              <a:t>qSOFA</a:t>
            </a:r>
            <a:r>
              <a:rPr lang="ja-JP" altLang="en-US" sz="2000"/>
              <a:t>→</a:t>
            </a:r>
            <a:r>
              <a:rPr lang="en-US" altLang="ja-JP" sz="2000" dirty="0"/>
              <a:t>A-DROP or I-ROAD</a:t>
            </a:r>
            <a:r>
              <a:rPr lang="ja-JP" altLang="en-US" sz="2000"/>
              <a:t>→耐性菌リスクの確認</a:t>
            </a:r>
            <a:endParaRPr lang="en-US" altLang="ja-JP" sz="2000" dirty="0"/>
          </a:p>
          <a:p>
            <a:r>
              <a:rPr lang="ja-JP" altLang="en-US" sz="2000"/>
              <a:t>　肺炎予防もお願いします</a:t>
            </a:r>
          </a:p>
        </p:txBody>
      </p:sp>
      <p:pic>
        <p:nvPicPr>
          <p:cNvPr id="3" name="図 2">
            <a:extLst>
              <a:ext uri="{FF2B5EF4-FFF2-40B4-BE49-F238E27FC236}">
                <a16:creationId xmlns:a16="http://schemas.microsoft.com/office/drawing/2014/main" id="{30CE858C-7D49-B348-AF64-BB3714255ADD}"/>
              </a:ext>
            </a:extLst>
          </p:cNvPr>
          <p:cNvPicPr>
            <a:picLocks noChangeAspect="1"/>
          </p:cNvPicPr>
          <p:nvPr/>
        </p:nvPicPr>
        <p:blipFill>
          <a:blip r:embed="rId3"/>
          <a:stretch>
            <a:fillRect/>
          </a:stretch>
        </p:blipFill>
        <p:spPr>
          <a:xfrm>
            <a:off x="6208804" y="3317529"/>
            <a:ext cx="2565400" cy="2857500"/>
          </a:xfrm>
          <a:prstGeom prst="rect">
            <a:avLst/>
          </a:prstGeom>
        </p:spPr>
      </p:pic>
    </p:spTree>
    <p:extLst>
      <p:ext uri="{BB962C8B-B14F-4D97-AF65-F5344CB8AC3E}">
        <p14:creationId xmlns:p14="http://schemas.microsoft.com/office/powerpoint/2010/main" val="123132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4image1165919616">
            <a:extLst>
              <a:ext uri="{FF2B5EF4-FFF2-40B4-BE49-F238E27FC236}">
                <a16:creationId xmlns:a16="http://schemas.microsoft.com/office/drawing/2014/main" id="{674F96CE-1454-8943-9867-C88BCE867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990" y="-577193"/>
            <a:ext cx="6056245" cy="814840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49E04A81-EB68-3A4D-9AA4-379354E3B2FA}"/>
              </a:ext>
            </a:extLst>
          </p:cNvPr>
          <p:cNvSpPr/>
          <p:nvPr/>
        </p:nvSpPr>
        <p:spPr>
          <a:xfrm>
            <a:off x="4506686" y="2834640"/>
            <a:ext cx="1854925" cy="1332411"/>
          </a:xfrm>
          <a:prstGeom prst="rect">
            <a:avLst/>
          </a:prstGeom>
          <a:noFill/>
          <a:ln w="571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405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肺炎の診断</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1631216"/>
          </a:xfrm>
          <a:prstGeom prst="rect">
            <a:avLst/>
          </a:prstGeom>
        </p:spPr>
        <p:txBody>
          <a:bodyPr wrap="square">
            <a:spAutoFit/>
          </a:bodyPr>
          <a:lstStyle/>
          <a:p>
            <a:r>
              <a:rPr lang="ja-JP" altLang="en-US" sz="2000"/>
              <a:t>明確に記載された肺炎の診断基準は意外とない（</a:t>
            </a:r>
            <a:r>
              <a:rPr lang="en-US" altLang="ja-JP" sz="2000" dirty="0"/>
              <a:t>2019</a:t>
            </a:r>
            <a:r>
              <a:rPr lang="ja-JP" altLang="en-US" sz="2000"/>
              <a:t>年いしたん調べ）</a:t>
            </a:r>
            <a:endParaRPr lang="en-US" altLang="ja-JP" sz="2000" dirty="0"/>
          </a:p>
          <a:p>
            <a:endParaRPr lang="en-US" altLang="ja-JP" sz="2000" dirty="0"/>
          </a:p>
          <a:p>
            <a:r>
              <a:rPr lang="ja-JP" altLang="en-US" sz="2000"/>
              <a:t>成人肺炎診療ガイドライン</a:t>
            </a:r>
            <a:r>
              <a:rPr lang="en-US" altLang="ja-JP" sz="2000" dirty="0"/>
              <a:t>2017</a:t>
            </a:r>
            <a:r>
              <a:rPr lang="ja-JP" altLang="en-US" sz="2000"/>
              <a:t>では・・・</a:t>
            </a:r>
            <a:endParaRPr lang="en-US" altLang="ja-JP" sz="2000" dirty="0"/>
          </a:p>
          <a:p>
            <a:endParaRPr lang="en-US" altLang="ja-JP" sz="2000" dirty="0"/>
          </a:p>
          <a:p>
            <a:r>
              <a:rPr lang="en-US" altLang="ja-JP" sz="2000" dirty="0"/>
              <a:t>『</a:t>
            </a:r>
            <a:r>
              <a:rPr lang="ja-JP" altLang="en-US" sz="2000"/>
              <a:t>問診、診察所見、血液検査所見、胸部</a:t>
            </a:r>
            <a:r>
              <a:rPr lang="en-US" altLang="ja-JP" sz="2000" dirty="0"/>
              <a:t>X</a:t>
            </a:r>
            <a:r>
              <a:rPr lang="ja-JP" altLang="en-US" sz="2000"/>
              <a:t>線所見より総合的に判断する</a:t>
            </a:r>
            <a:r>
              <a:rPr lang="en-US" altLang="ja-JP" sz="2000" dirty="0"/>
              <a:t>』</a:t>
            </a:r>
          </a:p>
        </p:txBody>
      </p:sp>
    </p:spTree>
    <p:extLst>
      <p:ext uri="{BB962C8B-B14F-4D97-AF65-F5344CB8AC3E}">
        <p14:creationId xmlns:p14="http://schemas.microsoft.com/office/powerpoint/2010/main" val="1711026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肺炎の診断</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2" name="図 1">
            <a:extLst>
              <a:ext uri="{FF2B5EF4-FFF2-40B4-BE49-F238E27FC236}">
                <a16:creationId xmlns:a16="http://schemas.microsoft.com/office/drawing/2014/main" id="{AE4B622F-2572-1745-AE66-B636D07D771A}"/>
              </a:ext>
            </a:extLst>
          </p:cNvPr>
          <p:cNvPicPr>
            <a:picLocks noChangeAspect="1"/>
          </p:cNvPicPr>
          <p:nvPr/>
        </p:nvPicPr>
        <p:blipFill>
          <a:blip r:embed="rId3"/>
          <a:stretch>
            <a:fillRect/>
          </a:stretch>
        </p:blipFill>
        <p:spPr>
          <a:xfrm>
            <a:off x="6777265" y="3622040"/>
            <a:ext cx="2120900" cy="2540000"/>
          </a:xfrm>
          <a:prstGeom prst="rect">
            <a:avLst/>
          </a:prstGeom>
        </p:spPr>
      </p:pic>
      <p:sp>
        <p:nvSpPr>
          <p:cNvPr id="10" name="正方形/長方形 9">
            <a:extLst>
              <a:ext uri="{FF2B5EF4-FFF2-40B4-BE49-F238E27FC236}">
                <a16:creationId xmlns:a16="http://schemas.microsoft.com/office/drawing/2014/main" id="{4DF0A0E7-5B8E-4745-9083-FE21DB858A96}"/>
              </a:ext>
            </a:extLst>
          </p:cNvPr>
          <p:cNvSpPr/>
          <p:nvPr/>
        </p:nvSpPr>
        <p:spPr>
          <a:xfrm>
            <a:off x="561109" y="1402792"/>
            <a:ext cx="8021782" cy="1631216"/>
          </a:xfrm>
          <a:prstGeom prst="rect">
            <a:avLst/>
          </a:prstGeom>
        </p:spPr>
        <p:txBody>
          <a:bodyPr wrap="square">
            <a:spAutoFit/>
          </a:bodyPr>
          <a:lstStyle/>
          <a:p>
            <a:r>
              <a:rPr lang="ja-JP" altLang="en-US" sz="2000"/>
              <a:t>明確に記載された肺炎の診断基準は意外とない（</a:t>
            </a:r>
            <a:r>
              <a:rPr lang="en-US" altLang="ja-JP" sz="2000" dirty="0"/>
              <a:t>2019</a:t>
            </a:r>
            <a:r>
              <a:rPr lang="ja-JP" altLang="en-US" sz="2000"/>
              <a:t>年いしたん調べ）</a:t>
            </a:r>
            <a:endParaRPr lang="en-US" altLang="ja-JP" sz="2000" dirty="0"/>
          </a:p>
          <a:p>
            <a:endParaRPr lang="en-US" altLang="ja-JP" sz="2000" dirty="0"/>
          </a:p>
          <a:p>
            <a:r>
              <a:rPr lang="ja-JP" altLang="en-US" sz="2000"/>
              <a:t>成人肺炎診療ガイドライン</a:t>
            </a:r>
            <a:r>
              <a:rPr lang="en-US" altLang="ja-JP" sz="2000" dirty="0"/>
              <a:t>2017</a:t>
            </a:r>
            <a:r>
              <a:rPr lang="ja-JP" altLang="en-US" sz="2000"/>
              <a:t>では・・・</a:t>
            </a:r>
            <a:endParaRPr lang="en-US" altLang="ja-JP" sz="2000" dirty="0"/>
          </a:p>
          <a:p>
            <a:endParaRPr lang="en-US" altLang="ja-JP" sz="2000" dirty="0"/>
          </a:p>
          <a:p>
            <a:r>
              <a:rPr lang="en-US" altLang="ja-JP" sz="2000" dirty="0"/>
              <a:t>『</a:t>
            </a:r>
            <a:r>
              <a:rPr lang="ja-JP" altLang="en-US" sz="2000"/>
              <a:t>問診、診察所見、血液検査所見、胸部</a:t>
            </a:r>
            <a:r>
              <a:rPr lang="en-US" altLang="ja-JP" sz="2000" dirty="0"/>
              <a:t>X</a:t>
            </a:r>
            <a:r>
              <a:rPr lang="ja-JP" altLang="en-US" sz="2000"/>
              <a:t>線所見より総合的に判断する</a:t>
            </a:r>
            <a:r>
              <a:rPr lang="en-US" altLang="ja-JP" sz="2000" dirty="0"/>
              <a:t>』</a:t>
            </a:r>
          </a:p>
        </p:txBody>
      </p:sp>
    </p:spTree>
    <p:extLst>
      <p:ext uri="{BB962C8B-B14F-4D97-AF65-F5344CB8AC3E}">
        <p14:creationId xmlns:p14="http://schemas.microsoft.com/office/powerpoint/2010/main" val="468016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肺炎の診断</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9B26EF56-7F05-DF44-BC95-71C94F4D7796}"/>
              </a:ext>
            </a:extLst>
          </p:cNvPr>
          <p:cNvGrpSpPr/>
          <p:nvPr/>
        </p:nvGrpSpPr>
        <p:grpSpPr>
          <a:xfrm>
            <a:off x="3892730" y="3200401"/>
            <a:ext cx="791609" cy="431074"/>
            <a:chOff x="3623636" y="3200400"/>
            <a:chExt cx="1060704" cy="1051560"/>
          </a:xfrm>
        </p:grpSpPr>
        <p:sp>
          <p:nvSpPr>
            <p:cNvPr id="3" name="正方形/長方形 2">
              <a:extLst>
                <a:ext uri="{FF2B5EF4-FFF2-40B4-BE49-F238E27FC236}">
                  <a16:creationId xmlns:a16="http://schemas.microsoft.com/office/drawing/2014/main" id="{738E38E5-4D57-4E41-B833-F24D067A3149}"/>
                </a:ext>
              </a:extLst>
            </p:cNvPr>
            <p:cNvSpPr/>
            <p:nvPr/>
          </p:nvSpPr>
          <p:spPr>
            <a:xfrm>
              <a:off x="3944983" y="3200400"/>
              <a:ext cx="418011" cy="8229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三角形 3">
              <a:extLst>
                <a:ext uri="{FF2B5EF4-FFF2-40B4-BE49-F238E27FC236}">
                  <a16:creationId xmlns:a16="http://schemas.microsoft.com/office/drawing/2014/main" id="{4877E4F5-5B2C-A646-A109-5E278BD02ACA}"/>
                </a:ext>
              </a:extLst>
            </p:cNvPr>
            <p:cNvSpPr/>
            <p:nvPr/>
          </p:nvSpPr>
          <p:spPr>
            <a:xfrm flipV="1">
              <a:off x="3623636" y="3794760"/>
              <a:ext cx="1060704" cy="457200"/>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 name="正方形/長方形 10">
            <a:extLst>
              <a:ext uri="{FF2B5EF4-FFF2-40B4-BE49-F238E27FC236}">
                <a16:creationId xmlns:a16="http://schemas.microsoft.com/office/drawing/2014/main" id="{EE47BEC6-0AB2-D14D-89E0-2F08731BCE6C}"/>
              </a:ext>
            </a:extLst>
          </p:cNvPr>
          <p:cNvSpPr/>
          <p:nvPr/>
        </p:nvSpPr>
        <p:spPr>
          <a:xfrm>
            <a:off x="561109" y="3875126"/>
            <a:ext cx="8021782" cy="2246769"/>
          </a:xfrm>
          <a:prstGeom prst="rect">
            <a:avLst/>
          </a:prstGeom>
        </p:spPr>
        <p:txBody>
          <a:bodyPr wrap="square">
            <a:spAutoFit/>
          </a:bodyPr>
          <a:lstStyle/>
          <a:p>
            <a:r>
              <a:rPr lang="ja-JP" altLang="en-US" sz="2000"/>
              <a:t>いしたん提案</a:t>
            </a:r>
            <a:endParaRPr lang="en-US" altLang="ja-JP" sz="2000" dirty="0"/>
          </a:p>
          <a:p>
            <a:endParaRPr lang="en-US" altLang="ja-JP" sz="2000" dirty="0"/>
          </a:p>
          <a:p>
            <a:r>
              <a:rPr lang="en-US" altLang="ja-JP" sz="2000" dirty="0"/>
              <a:t>①</a:t>
            </a:r>
            <a:r>
              <a:rPr lang="ja-JP" altLang="en-US" sz="2000"/>
              <a:t>炎症があることを確認する</a:t>
            </a:r>
            <a:endParaRPr lang="en-US" altLang="ja-JP" sz="2000" dirty="0"/>
          </a:p>
          <a:p>
            <a:r>
              <a:rPr lang="ja-JP" altLang="en-US" sz="2000"/>
              <a:t>　発熱、白血球上昇、</a:t>
            </a:r>
            <a:r>
              <a:rPr lang="en-US" altLang="ja-JP" sz="2000" dirty="0"/>
              <a:t>CRP</a:t>
            </a:r>
            <a:r>
              <a:rPr lang="ja-JP" altLang="en-US" sz="2000"/>
              <a:t>上昇など</a:t>
            </a:r>
            <a:endParaRPr lang="en-US" altLang="ja-JP" sz="2000" dirty="0"/>
          </a:p>
          <a:p>
            <a:endParaRPr lang="en-US" altLang="ja-JP" sz="2000" dirty="0"/>
          </a:p>
          <a:p>
            <a:r>
              <a:rPr lang="en-US" altLang="ja-JP" sz="2000" dirty="0"/>
              <a:t>②</a:t>
            </a:r>
            <a:r>
              <a:rPr lang="ja-JP" altLang="en-US" sz="2000"/>
              <a:t>肺の病変であることを確認する</a:t>
            </a:r>
            <a:endParaRPr lang="en-US" altLang="ja-JP" sz="2000" dirty="0"/>
          </a:p>
          <a:p>
            <a:r>
              <a:rPr lang="ja-JP" altLang="en-US" sz="2000"/>
              <a:t>　胸部</a:t>
            </a:r>
            <a:r>
              <a:rPr lang="en-US" altLang="ja-JP" sz="2000" dirty="0"/>
              <a:t>X</a:t>
            </a:r>
            <a:r>
              <a:rPr lang="ja-JP" altLang="en-US" sz="2000"/>
              <a:t>線写真や</a:t>
            </a:r>
            <a:r>
              <a:rPr lang="en-US" altLang="ja-JP" sz="2000" dirty="0"/>
              <a:t>CT</a:t>
            </a:r>
            <a:r>
              <a:rPr lang="ja-JP" altLang="en-US" sz="2000"/>
              <a:t>検査など</a:t>
            </a:r>
            <a:endParaRPr lang="en-US" altLang="ja-JP" sz="2000" dirty="0"/>
          </a:p>
        </p:txBody>
      </p:sp>
      <p:pic>
        <p:nvPicPr>
          <p:cNvPr id="6" name="図 5">
            <a:extLst>
              <a:ext uri="{FF2B5EF4-FFF2-40B4-BE49-F238E27FC236}">
                <a16:creationId xmlns:a16="http://schemas.microsoft.com/office/drawing/2014/main" id="{88AF840F-0FA5-5B4A-8A6E-E5F0FB99E3DE}"/>
              </a:ext>
            </a:extLst>
          </p:cNvPr>
          <p:cNvPicPr>
            <a:picLocks noChangeAspect="1"/>
          </p:cNvPicPr>
          <p:nvPr/>
        </p:nvPicPr>
        <p:blipFill>
          <a:blip r:embed="rId3"/>
          <a:stretch>
            <a:fillRect/>
          </a:stretch>
        </p:blipFill>
        <p:spPr>
          <a:xfrm>
            <a:off x="6318976" y="3728510"/>
            <a:ext cx="2044700" cy="2540000"/>
          </a:xfrm>
          <a:prstGeom prst="rect">
            <a:avLst/>
          </a:prstGeom>
        </p:spPr>
      </p:pic>
      <p:sp>
        <p:nvSpPr>
          <p:cNvPr id="14" name="正方形/長方形 13">
            <a:extLst>
              <a:ext uri="{FF2B5EF4-FFF2-40B4-BE49-F238E27FC236}">
                <a16:creationId xmlns:a16="http://schemas.microsoft.com/office/drawing/2014/main" id="{F556694F-665C-394C-BFCB-484DB9027925}"/>
              </a:ext>
            </a:extLst>
          </p:cNvPr>
          <p:cNvSpPr/>
          <p:nvPr/>
        </p:nvSpPr>
        <p:spPr>
          <a:xfrm>
            <a:off x="561109" y="1402792"/>
            <a:ext cx="8021782" cy="1631216"/>
          </a:xfrm>
          <a:prstGeom prst="rect">
            <a:avLst/>
          </a:prstGeom>
        </p:spPr>
        <p:txBody>
          <a:bodyPr wrap="square">
            <a:spAutoFit/>
          </a:bodyPr>
          <a:lstStyle/>
          <a:p>
            <a:r>
              <a:rPr lang="ja-JP" altLang="en-US" sz="2000"/>
              <a:t>明確に記載された肺炎の診断基準は意外とない（</a:t>
            </a:r>
            <a:r>
              <a:rPr lang="en-US" altLang="ja-JP" sz="2000" dirty="0"/>
              <a:t>2019</a:t>
            </a:r>
            <a:r>
              <a:rPr lang="ja-JP" altLang="en-US" sz="2000"/>
              <a:t>年いしたん調べ）</a:t>
            </a:r>
            <a:endParaRPr lang="en-US" altLang="ja-JP" sz="2000" dirty="0"/>
          </a:p>
          <a:p>
            <a:endParaRPr lang="en-US" altLang="ja-JP" sz="2000" dirty="0"/>
          </a:p>
          <a:p>
            <a:r>
              <a:rPr lang="ja-JP" altLang="en-US" sz="2000"/>
              <a:t>成人肺炎診療ガイドライン</a:t>
            </a:r>
            <a:r>
              <a:rPr lang="en-US" altLang="ja-JP" sz="2000" dirty="0"/>
              <a:t>2017</a:t>
            </a:r>
            <a:r>
              <a:rPr lang="ja-JP" altLang="en-US" sz="2000"/>
              <a:t>では・・・</a:t>
            </a:r>
            <a:endParaRPr lang="en-US" altLang="ja-JP" sz="2000" dirty="0"/>
          </a:p>
          <a:p>
            <a:endParaRPr lang="en-US" altLang="ja-JP" sz="2000" dirty="0"/>
          </a:p>
          <a:p>
            <a:r>
              <a:rPr lang="en-US" altLang="ja-JP" sz="2000" dirty="0"/>
              <a:t>『</a:t>
            </a:r>
            <a:r>
              <a:rPr lang="ja-JP" altLang="en-US" sz="2000"/>
              <a:t>問診、診察所見、血液検査所見、胸部</a:t>
            </a:r>
            <a:r>
              <a:rPr lang="en-US" altLang="ja-JP" sz="2000" dirty="0"/>
              <a:t>X</a:t>
            </a:r>
            <a:r>
              <a:rPr lang="ja-JP" altLang="en-US" sz="2000"/>
              <a:t>線所見より総合的に判断する</a:t>
            </a:r>
            <a:r>
              <a:rPr lang="en-US" altLang="ja-JP" sz="2000" dirty="0"/>
              <a:t>』</a:t>
            </a:r>
          </a:p>
        </p:txBody>
      </p:sp>
    </p:spTree>
    <p:extLst>
      <p:ext uri="{BB962C8B-B14F-4D97-AF65-F5344CB8AC3E}">
        <p14:creationId xmlns:p14="http://schemas.microsoft.com/office/powerpoint/2010/main" val="11404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肺炎の診断：炎症の確認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3477875"/>
          </a:xfrm>
          <a:prstGeom prst="rect">
            <a:avLst/>
          </a:prstGeom>
        </p:spPr>
        <p:txBody>
          <a:bodyPr wrap="square">
            <a:spAutoFit/>
          </a:bodyPr>
          <a:lstStyle/>
          <a:p>
            <a:r>
              <a:rPr lang="ja-JP" altLang="en-US" sz="2000"/>
              <a:t>発熱があれば炎症はあると言って良いです</a:t>
            </a:r>
            <a:endParaRPr lang="en-US" altLang="ja-JP" sz="2000" dirty="0"/>
          </a:p>
          <a:p>
            <a:endParaRPr lang="en-US" altLang="ja-JP" sz="2000" dirty="0"/>
          </a:p>
          <a:p>
            <a:r>
              <a:rPr lang="en-US" altLang="ja-JP" sz="2000" dirty="0"/>
              <a:t>※</a:t>
            </a:r>
            <a:r>
              <a:rPr lang="ja-JP" altLang="en-US" sz="2000"/>
              <a:t>高齢者は発熱がみられないこともあります</a:t>
            </a:r>
            <a:endParaRPr lang="en-US" altLang="ja-JP" sz="2000" dirty="0"/>
          </a:p>
          <a:p>
            <a:endParaRPr lang="en-US" altLang="ja-JP" sz="2000" dirty="0"/>
          </a:p>
          <a:p>
            <a:r>
              <a:rPr lang="ja-JP" altLang="en-US" sz="2000"/>
              <a:t>意識障害・</a:t>
            </a:r>
            <a:r>
              <a:rPr lang="en" altLang="ja-JP" sz="2000" dirty="0"/>
              <a:t>ADL</a:t>
            </a:r>
            <a:r>
              <a:rPr lang="ja-JP" altLang="en-US" sz="2000"/>
              <a:t>低下・失禁・食思不振・倦怠感といった</a:t>
            </a:r>
            <a:endParaRPr lang="en-US" altLang="ja-JP" sz="2000" dirty="0"/>
          </a:p>
          <a:p>
            <a:r>
              <a:rPr lang="ja-JP" altLang="en-US" sz="2000"/>
              <a:t>非特異的な症状が前面に出てくることがあります</a:t>
            </a:r>
            <a:endParaRPr lang="en-US" altLang="ja-JP" sz="2000" dirty="0"/>
          </a:p>
          <a:p>
            <a:endParaRPr lang="en-US" altLang="ja-JP" sz="2000" dirty="0"/>
          </a:p>
          <a:p>
            <a:r>
              <a:rPr lang="ja-JP" altLang="en-US" sz="2000"/>
              <a:t>→</a:t>
            </a:r>
            <a:endParaRPr lang="en-US" altLang="ja-JP" sz="2000" dirty="0"/>
          </a:p>
          <a:p>
            <a:endParaRPr lang="en-US" altLang="ja-JP" sz="2000" dirty="0"/>
          </a:p>
          <a:p>
            <a:r>
              <a:rPr lang="ja-JP" altLang="en-US" sz="2000"/>
              <a:t>普段見てくださっているスタッフが普段と何か違うと思ったら</a:t>
            </a:r>
            <a:endParaRPr lang="en-US" altLang="ja-JP" sz="2000" dirty="0"/>
          </a:p>
          <a:p>
            <a:r>
              <a:rPr lang="ja-JP" altLang="en-US" sz="2000"/>
              <a:t>肺炎の可能性を考えておくことが重要です</a:t>
            </a:r>
            <a:endParaRPr lang="en-US" altLang="ja-JP" sz="2000" dirty="0"/>
          </a:p>
        </p:txBody>
      </p:sp>
      <p:pic>
        <p:nvPicPr>
          <p:cNvPr id="2" name="図 1">
            <a:extLst>
              <a:ext uri="{FF2B5EF4-FFF2-40B4-BE49-F238E27FC236}">
                <a16:creationId xmlns:a16="http://schemas.microsoft.com/office/drawing/2014/main" id="{770F5A47-86A7-D147-9251-D41402BADD8D}"/>
              </a:ext>
            </a:extLst>
          </p:cNvPr>
          <p:cNvPicPr>
            <a:picLocks noChangeAspect="1"/>
          </p:cNvPicPr>
          <p:nvPr/>
        </p:nvPicPr>
        <p:blipFill>
          <a:blip r:embed="rId3"/>
          <a:stretch>
            <a:fillRect/>
          </a:stretch>
        </p:blipFill>
        <p:spPr>
          <a:xfrm>
            <a:off x="6123372" y="3755325"/>
            <a:ext cx="2413000" cy="2540000"/>
          </a:xfrm>
          <a:prstGeom prst="rect">
            <a:avLst/>
          </a:prstGeom>
        </p:spPr>
      </p:pic>
    </p:spTree>
    <p:extLst>
      <p:ext uri="{BB962C8B-B14F-4D97-AF65-F5344CB8AC3E}">
        <p14:creationId xmlns:p14="http://schemas.microsoft.com/office/powerpoint/2010/main" val="2008721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7B88D733-C604-7640-A98B-0C4FEA1C4630}"/>
              </a:ext>
            </a:extLst>
          </p:cNvPr>
          <p:cNvSpPr txBox="1">
            <a:spLocks/>
          </p:cNvSpPr>
          <p:nvPr/>
        </p:nvSpPr>
        <p:spPr>
          <a:xfrm>
            <a:off x="377044" y="571582"/>
            <a:ext cx="8389912" cy="5700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ja-JP" altLang="en-US" sz="2800">
                <a:solidFill>
                  <a:srgbClr val="CD1C0B"/>
                </a:solidFill>
                <a:latin typeface="+mj-lt"/>
                <a:ea typeface="HGPｺﾞｼｯｸE" panose="020B0900000000000000" pitchFamily="50" charset="-128"/>
                <a:cs typeface="ヒラギノ角ゴ Pro W6"/>
              </a:rPr>
              <a:t>肺炎の診断：肺の病変であることを確認</a:t>
            </a:r>
            <a:endParaRPr lang="ja-JP" altLang="en-US" sz="2800" dirty="0">
              <a:solidFill>
                <a:srgbClr val="CD1C0B"/>
              </a:solidFill>
              <a:latin typeface="HGPｺﾞｼｯｸE" panose="020B0900000000000000" pitchFamily="50" charset="-128"/>
              <a:ea typeface="HGPｺﾞｼｯｸE" panose="020B0900000000000000" pitchFamily="50" charset="-128"/>
              <a:cs typeface="ヒラギノ角ゴ Pro W6"/>
            </a:endParaRPr>
          </a:p>
        </p:txBody>
      </p:sp>
      <p:grpSp>
        <p:nvGrpSpPr>
          <p:cNvPr id="12" name="図形グループ 11"/>
          <p:cNvGrpSpPr/>
          <p:nvPr/>
        </p:nvGrpSpPr>
        <p:grpSpPr>
          <a:xfrm>
            <a:off x="468506" y="1080794"/>
            <a:ext cx="8206989" cy="148610"/>
            <a:chOff x="538832" y="2756034"/>
            <a:chExt cx="8206989" cy="148610"/>
          </a:xfrm>
        </p:grpSpPr>
        <p:sp>
          <p:nvSpPr>
            <p:cNvPr id="8" name="正方形/長方形 7"/>
            <p:cNvSpPr/>
            <p:nvPr/>
          </p:nvSpPr>
          <p:spPr>
            <a:xfrm>
              <a:off x="3812440" y="2756034"/>
              <a:ext cx="4933381" cy="1486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8832" y="2756034"/>
              <a:ext cx="4933381" cy="148610"/>
            </a:xfrm>
            <a:prstGeom prst="rect">
              <a:avLst/>
            </a:prstGeom>
            <a:solidFill>
              <a:srgbClr val="CD1C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561109" y="1402792"/>
            <a:ext cx="8021782" cy="5324535"/>
          </a:xfrm>
          <a:prstGeom prst="rect">
            <a:avLst/>
          </a:prstGeom>
        </p:spPr>
        <p:txBody>
          <a:bodyPr wrap="square">
            <a:spAutoFit/>
          </a:bodyPr>
          <a:lstStyle/>
          <a:p>
            <a:r>
              <a:rPr lang="ja-JP" altLang="en-US" sz="2000"/>
              <a:t>呼吸器症状から疑いましょう</a:t>
            </a:r>
            <a:endParaRPr lang="en-US" altLang="ja-JP" sz="2000" dirty="0"/>
          </a:p>
          <a:p>
            <a:r>
              <a:rPr lang="ja-JP" altLang="en-US" sz="2000"/>
              <a:t>　咳</a:t>
            </a:r>
            <a:endParaRPr lang="en-US" altLang="ja-JP" sz="2000" dirty="0"/>
          </a:p>
          <a:p>
            <a:r>
              <a:rPr lang="ja-JP" altLang="en-US" sz="2000"/>
              <a:t>　痰</a:t>
            </a:r>
            <a:endParaRPr lang="en-US" altLang="ja-JP" sz="2000" dirty="0"/>
          </a:p>
          <a:p>
            <a:r>
              <a:rPr lang="ja-JP" altLang="en-US" sz="2000"/>
              <a:t>　呼吸苦</a:t>
            </a:r>
            <a:endParaRPr lang="en-US" altLang="ja-JP" sz="2000" dirty="0"/>
          </a:p>
          <a:p>
            <a:r>
              <a:rPr lang="ja-JP" altLang="en-US" sz="2000"/>
              <a:t>　胸痛</a:t>
            </a:r>
            <a:endParaRPr lang="en-US" altLang="ja-JP" sz="2000" dirty="0"/>
          </a:p>
          <a:p>
            <a:r>
              <a:rPr lang="ja-JP" altLang="en-US" sz="2000"/>
              <a:t>　</a:t>
            </a:r>
            <a:r>
              <a:rPr lang="en-US" altLang="ja-JP" sz="2000" dirty="0"/>
              <a:t>※</a:t>
            </a:r>
            <a:r>
              <a:rPr lang="ja-JP" altLang="en-US" sz="2000"/>
              <a:t>高齢者でははっきりとしないことがあります</a:t>
            </a:r>
            <a:endParaRPr lang="en-US" altLang="ja-JP" sz="2000" dirty="0"/>
          </a:p>
          <a:p>
            <a:endParaRPr lang="en-US" altLang="ja-JP" sz="2000" dirty="0"/>
          </a:p>
          <a:p>
            <a:r>
              <a:rPr lang="ja-JP" altLang="en-US" sz="2000"/>
              <a:t>身体所見で当たりをつけて</a:t>
            </a:r>
            <a:endParaRPr lang="en-US" altLang="ja-JP" sz="2000" dirty="0"/>
          </a:p>
          <a:p>
            <a:r>
              <a:rPr lang="ja-JP" altLang="en-US" sz="2000"/>
              <a:t>　</a:t>
            </a:r>
            <a:r>
              <a:rPr lang="ja-JP" altLang="en-US" sz="2000">
                <a:solidFill>
                  <a:srgbClr val="C00000"/>
                </a:solidFill>
              </a:rPr>
              <a:t>呼吸数</a:t>
            </a:r>
            <a:r>
              <a:rPr lang="ja-JP" altLang="en-US" sz="2000"/>
              <a:t>増加：</a:t>
            </a:r>
            <a:r>
              <a:rPr lang="ja-JP" altLang="en-US" sz="2000">
                <a:solidFill>
                  <a:srgbClr val="0070C0"/>
                </a:solidFill>
              </a:rPr>
              <a:t>カルテでの</a:t>
            </a:r>
            <a:r>
              <a:rPr lang="en-US" altLang="ja-JP" sz="2000" dirty="0">
                <a:solidFill>
                  <a:srgbClr val="0070C0"/>
                </a:solidFill>
              </a:rPr>
              <a:t>RR</a:t>
            </a:r>
            <a:r>
              <a:rPr lang="ja-JP" altLang="en-US" sz="2000">
                <a:solidFill>
                  <a:srgbClr val="0070C0"/>
                </a:solidFill>
              </a:rPr>
              <a:t>記載漏れが多いのできちんと確認を！</a:t>
            </a:r>
            <a:endParaRPr lang="en-US" altLang="ja-JP" sz="2000" dirty="0">
              <a:solidFill>
                <a:srgbClr val="0070C0"/>
              </a:solidFill>
            </a:endParaRPr>
          </a:p>
          <a:p>
            <a:r>
              <a:rPr lang="ja-JP" altLang="en-US" sz="2000"/>
              <a:t>　努力呼吸</a:t>
            </a:r>
            <a:endParaRPr lang="en-US" altLang="ja-JP" sz="2000" dirty="0"/>
          </a:p>
          <a:p>
            <a:r>
              <a:rPr lang="ja-JP" altLang="en-US" sz="2000"/>
              <a:t>　</a:t>
            </a:r>
            <a:r>
              <a:rPr lang="en-US" altLang="ja-JP" sz="2000" dirty="0"/>
              <a:t>SpO2</a:t>
            </a:r>
            <a:r>
              <a:rPr lang="ja-JP" altLang="en-US" sz="2000"/>
              <a:t>低下</a:t>
            </a:r>
            <a:endParaRPr lang="en-US" altLang="ja-JP" sz="2000" dirty="0"/>
          </a:p>
          <a:p>
            <a:r>
              <a:rPr lang="ja-JP" altLang="en-US" sz="2000"/>
              <a:t>　呼吸音：ラ音</a:t>
            </a:r>
            <a:endParaRPr lang="en-US" altLang="ja-JP" sz="2000" dirty="0"/>
          </a:p>
          <a:p>
            <a:r>
              <a:rPr lang="ja-JP" altLang="en-US" sz="2000"/>
              <a:t>　</a:t>
            </a:r>
            <a:r>
              <a:rPr lang="en-US" altLang="ja-JP" sz="2000" dirty="0"/>
              <a:t>※</a:t>
            </a:r>
            <a:r>
              <a:rPr lang="ja-JP" altLang="en-US" sz="2000"/>
              <a:t>非定型肺炎でははっきりとしないことがあります</a:t>
            </a:r>
            <a:endParaRPr lang="en-US" altLang="ja-JP" sz="2000" dirty="0"/>
          </a:p>
          <a:p>
            <a:endParaRPr lang="en-US" altLang="ja-JP" sz="2000" dirty="0"/>
          </a:p>
          <a:p>
            <a:r>
              <a:rPr lang="ja-JP" altLang="en-US" sz="2000"/>
              <a:t>画像検査で確定です</a:t>
            </a:r>
            <a:endParaRPr lang="en-US" altLang="ja-JP" sz="2000" dirty="0"/>
          </a:p>
          <a:p>
            <a:r>
              <a:rPr lang="ja-JP" altLang="en-US" sz="2000"/>
              <a:t>　胸部</a:t>
            </a:r>
            <a:r>
              <a:rPr lang="en-US" altLang="ja-JP" sz="2000" dirty="0"/>
              <a:t>X</a:t>
            </a:r>
            <a:r>
              <a:rPr lang="ja-JP" altLang="en-US" sz="2000"/>
              <a:t>線写真</a:t>
            </a:r>
            <a:endParaRPr lang="en-US" altLang="ja-JP" sz="2000" dirty="0"/>
          </a:p>
          <a:p>
            <a:r>
              <a:rPr lang="ja-JP" altLang="en-US" sz="2000"/>
              <a:t>　胸部</a:t>
            </a:r>
            <a:r>
              <a:rPr lang="en-US" altLang="ja-JP" sz="2000" dirty="0"/>
              <a:t>CT</a:t>
            </a:r>
            <a:r>
              <a:rPr lang="ja-JP" altLang="en-US" sz="2000"/>
              <a:t>検査（ガイドラインでは</a:t>
            </a:r>
            <a:r>
              <a:rPr lang="en-US" altLang="ja-JP" sz="2000" dirty="0"/>
              <a:t>CXR</a:t>
            </a:r>
            <a:r>
              <a:rPr lang="ja-JP" altLang="en-US" sz="2000"/>
              <a:t>で診断可能なら</a:t>
            </a:r>
            <a:r>
              <a:rPr lang="en-US" altLang="ja-JP" sz="2000" dirty="0"/>
              <a:t>CT</a:t>
            </a:r>
            <a:r>
              <a:rPr lang="ja-JP" altLang="en-US" sz="2000"/>
              <a:t>を行わないことが推奨）</a:t>
            </a:r>
            <a:endParaRPr lang="en-US" altLang="ja-JP" sz="2000" dirty="0"/>
          </a:p>
        </p:txBody>
      </p:sp>
      <p:pic>
        <p:nvPicPr>
          <p:cNvPr id="3" name="図 2">
            <a:extLst>
              <a:ext uri="{FF2B5EF4-FFF2-40B4-BE49-F238E27FC236}">
                <a16:creationId xmlns:a16="http://schemas.microsoft.com/office/drawing/2014/main" id="{9B362FA6-4994-8A4C-99A2-31137C37E585}"/>
              </a:ext>
            </a:extLst>
          </p:cNvPr>
          <p:cNvPicPr>
            <a:picLocks noChangeAspect="1"/>
          </p:cNvPicPr>
          <p:nvPr/>
        </p:nvPicPr>
        <p:blipFill>
          <a:blip r:embed="rId3"/>
          <a:stretch>
            <a:fillRect/>
          </a:stretch>
        </p:blipFill>
        <p:spPr>
          <a:xfrm>
            <a:off x="6722256" y="1402792"/>
            <a:ext cx="2044700" cy="2540000"/>
          </a:xfrm>
          <a:prstGeom prst="rect">
            <a:avLst/>
          </a:prstGeom>
        </p:spPr>
      </p:pic>
    </p:spTree>
    <p:extLst>
      <p:ext uri="{BB962C8B-B14F-4D97-AF65-F5344CB8AC3E}">
        <p14:creationId xmlns:p14="http://schemas.microsoft.com/office/powerpoint/2010/main" val="105239998"/>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975</Words>
  <Application>Microsoft Macintosh PowerPoint</Application>
  <PresentationFormat>画面に合わせる (4:3)</PresentationFormat>
  <Paragraphs>358</Paragraphs>
  <Slides>33</Slides>
  <Notes>26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33</vt:i4>
      </vt:variant>
    </vt:vector>
  </HeadingPairs>
  <TitlesOfParts>
    <vt:vector size="39" baseType="lpstr">
      <vt:lpstr>HGPｺﾞｼｯｸE</vt:lpstr>
      <vt:lpstr>ＭＳ Ｐゴシック</vt:lpstr>
      <vt:lpstr>ヒラギノ角ゴ Pro W6</vt:lpstr>
      <vt:lpstr>Arial</vt:lpstr>
      <vt:lpstr>Calibri</vt: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2016-06-05T08:17:58Z</dcterms:created>
  <dcterms:modified xsi:type="dcterms:W3CDTF">2019-07-28T12:32:02Z</dcterms:modified>
</cp:coreProperties>
</file>